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0"/>
  </p:notesMasterIdLst>
  <p:handoutMasterIdLst>
    <p:handoutMasterId r:id="rId21"/>
  </p:handoutMasterIdLst>
  <p:sldIdLst>
    <p:sldId id="2110" r:id="rId3"/>
    <p:sldId id="2111" r:id="rId4"/>
    <p:sldId id="2095" r:id="rId5"/>
    <p:sldId id="2121" r:id="rId6"/>
    <p:sldId id="2120" r:id="rId7"/>
    <p:sldId id="2122" r:id="rId8"/>
    <p:sldId id="2119" r:id="rId9"/>
    <p:sldId id="2101" r:id="rId10"/>
    <p:sldId id="2105" r:id="rId11"/>
    <p:sldId id="2115" r:id="rId12"/>
    <p:sldId id="2114" r:id="rId13"/>
    <p:sldId id="2113" r:id="rId14"/>
    <p:sldId id="2116" r:id="rId15"/>
    <p:sldId id="2117" r:id="rId16"/>
    <p:sldId id="2106" r:id="rId17"/>
    <p:sldId id="2081" r:id="rId18"/>
    <p:sldId id="2118"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pos="416">
          <p15:clr>
            <a:srgbClr val="A4A3A4"/>
          </p15:clr>
        </p15:guide>
        <p15:guide id="2" pos="3840">
          <p15:clr>
            <a:srgbClr val="A4A3A4"/>
          </p15:clr>
        </p15:guide>
        <p15:guide id="3" orient="horz" pos="645">
          <p15:clr>
            <a:srgbClr val="A4A3A4"/>
          </p15:clr>
        </p15:guide>
        <p15:guide id="4" orient="horz" pos="2177">
          <p15:clr>
            <a:srgbClr val="A4A3A4"/>
          </p15:clr>
        </p15:guide>
        <p15:guide id="5" orient="horz" pos="3957">
          <p15:clr>
            <a:srgbClr val="A4A3A4"/>
          </p15:clr>
        </p15:guide>
        <p15:guide id="6" orient="horz"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p:restoredTop sz="93805"/>
  </p:normalViewPr>
  <p:slideViewPr>
    <p:cSldViewPr snapToGrid="0" showGuides="1">
      <p:cViewPr varScale="1">
        <p:scale>
          <a:sx n="83" d="100"/>
          <a:sy n="83" d="100"/>
        </p:scale>
        <p:origin x="492" y="84"/>
      </p:cViewPr>
      <p:guideLst>
        <p:guide pos="416"/>
        <p:guide pos="3840"/>
        <p:guide orient="horz" pos="645"/>
        <p:guide orient="horz" pos="2177"/>
        <p:guide orient="horz" pos="3957"/>
        <p:guide orient="horz" pos="383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0F9B84EA-7D68-4D60-9CB1-D50884785D1C}"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2025/9/1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fontAlgn="base">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t>‹#›</a:t>
            </a:fld>
            <a:endParaRPr lang="zh-CN" altLang="en-US" sz="1200" strike="noStrike" noProof="1">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EFF26B93-F02B-4D05-A701-FBF286D400B2}"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2025/9/1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buNone/>
            </a:pPr>
            <a:fld id="{9A0DB2DC-4C9A-4742-B13C-FB6460FD3503}" type="slidenum">
              <a:rPr lang="zh-CN" altLang="en-US" sz="1200" strike="noStrike" noProof="1" dirty="0">
                <a:latin typeface="等线" panose="02010600030101010101" pitchFamily="2" charset="-122"/>
                <a:ea typeface="等线" panose="02010600030101010101" pitchFamily="2" charset="-122"/>
                <a:cs typeface="+mn-cs"/>
              </a:rPr>
              <a:t>‹#›</a:t>
            </a:fld>
            <a:endParaRPr lang="zh-CN" altLang="en-US" sz="1200" strike="noStrike" noProof="1">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262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02889-02B9-BA44-7121-5882357FB64A}"/>
            </a:ext>
          </a:extLst>
        </p:cNvPr>
        <p:cNvGrpSpPr/>
        <p:nvPr/>
      </p:nvGrpSpPr>
      <p:grpSpPr>
        <a:xfrm>
          <a:off x="0" y="0"/>
          <a:ext cx="0" cy="0"/>
          <a:chOff x="0" y="0"/>
          <a:chExt cx="0" cy="0"/>
        </a:xfrm>
      </p:grpSpPr>
      <p:sp>
        <p:nvSpPr>
          <p:cNvPr id="47105" name="幻灯片图像占位符 1">
            <a:extLst>
              <a:ext uri="{FF2B5EF4-FFF2-40B4-BE49-F238E27FC236}">
                <a16:creationId xmlns:a16="http://schemas.microsoft.com/office/drawing/2014/main" id="{D58376A7-27B5-6829-13C0-2045AD2688C5}"/>
              </a:ext>
            </a:extLst>
          </p:cNvPr>
          <p:cNvSpPr>
            <a:spLocks noGrp="1" noRot="1" noChangeAspect="1" noTextEdit="1"/>
          </p:cNvSpPr>
          <p:nvPr>
            <p:ph type="sldImg"/>
          </p:nvPr>
        </p:nvSpPr>
        <p:spPr>
          <a:ln>
            <a:solidFill>
              <a:srgbClr val="000000"/>
            </a:solidFill>
            <a:miter/>
          </a:ln>
        </p:spPr>
      </p:sp>
      <p:sp>
        <p:nvSpPr>
          <p:cNvPr id="47106" name="备注占位符 2">
            <a:extLst>
              <a:ext uri="{FF2B5EF4-FFF2-40B4-BE49-F238E27FC236}">
                <a16:creationId xmlns:a16="http://schemas.microsoft.com/office/drawing/2014/main" id="{3DBBF4E3-88C7-13AA-2A19-8738603F73B5}"/>
              </a:ext>
            </a:extLst>
          </p:cNvPr>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7107" name="灯片编号占位符 3">
            <a:extLst>
              <a:ext uri="{FF2B5EF4-FFF2-40B4-BE49-F238E27FC236}">
                <a16:creationId xmlns:a16="http://schemas.microsoft.com/office/drawing/2014/main" id="{0A7F25F6-C3AE-033E-B195-4729C053149B}"/>
              </a:ext>
            </a:extLst>
          </p:cNvPr>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dirty="0">
                <a:latin typeface="等线" panose="02010600030101010101" pitchFamily="2" charset="-122"/>
                <a:ea typeface="等线" panose="02010600030101010101" pitchFamily="2" charset="-122"/>
              </a:rPr>
              <a:t>7</a:t>
            </a:fld>
            <a:endParaRPr lang="zh-CN" altLang="en-US" sz="12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8298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dirty="0">
                <a:latin typeface="等线" panose="02010600030101010101" pitchFamily="2" charset="-122"/>
                <a:ea typeface="等线" panose="02010600030101010101" pitchFamily="2" charset="-122"/>
              </a:rPr>
              <a:t>8</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a:ln>
            <a:solidFill>
              <a:srgbClr val="000000"/>
            </a:solidFill>
            <a:miter/>
          </a:ln>
        </p:spPr>
      </p:sp>
      <p:sp>
        <p:nvSpPr>
          <p:cNvPr id="5427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542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dirty="0">
                <a:latin typeface="等线" panose="02010600030101010101" pitchFamily="2" charset="-122"/>
                <a:ea typeface="等线" panose="02010600030101010101" pitchFamily="2" charset="-122"/>
              </a:rPr>
              <a:t>12</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封面">
    <p:bg>
      <p:bgPr>
        <a:solidFill>
          <a:schemeClr val="bg2"/>
        </a:solidFill>
        <a:effectLst/>
      </p:bgPr>
    </p:bg>
    <p:spTree>
      <p:nvGrpSpPr>
        <p:cNvPr id="1" name=""/>
        <p:cNvGrpSpPr/>
        <p:nvPr/>
      </p:nvGrpSpPr>
      <p:grpSpPr>
        <a:xfrm>
          <a:off x="0" y="0"/>
          <a:ext cx="0" cy="0"/>
          <a:chOff x="0" y="0"/>
          <a:chExt cx="0" cy="0"/>
        </a:xfrm>
      </p:grpSpPr>
      <p:sp>
        <p:nvSpPr>
          <p:cNvPr id="3" name="Freeform 8"/>
          <p:cNvSpPr/>
          <p:nvPr/>
        </p:nvSpPr>
        <p:spPr>
          <a:xfrm>
            <a:off x="303213" y="36513"/>
            <a:ext cx="11442700" cy="6742113"/>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chemeClr val="bg1">
              <a:lumMod val="75000"/>
            </a:schemeClr>
          </a:solidFill>
          <a:ln w="12700">
            <a:miter lim="400000"/>
          </a:ln>
        </p:spPr>
        <p:txBody>
          <a:bodyPr tIns="45719" bIns="45719"/>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075" name="Rectangle"/>
          <p:cNvSpPr/>
          <p:nvPr userDrawn="1"/>
        </p:nvSpPr>
        <p:spPr>
          <a:xfrm>
            <a:off x="4076700" y="4259263"/>
            <a:ext cx="4162425" cy="76200"/>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pic>
        <p:nvPicPr>
          <p:cNvPr id="3076" name="图片 3"/>
          <p:cNvPicPr>
            <a:picLocks noChangeAspect="1"/>
          </p:cNvPicPr>
          <p:nvPr userDrawn="1"/>
        </p:nvPicPr>
        <p:blipFill>
          <a:blip r:embed="rId5"/>
          <a:stretch>
            <a:fillRect/>
          </a:stretch>
        </p:blipFill>
        <p:spPr>
          <a:xfrm>
            <a:off x="4635500" y="1743075"/>
            <a:ext cx="2622550" cy="714375"/>
          </a:xfrm>
          <a:prstGeom prst="rect">
            <a:avLst/>
          </a:prstGeom>
          <a:noFill/>
          <a:ln w="9525">
            <a:noFill/>
          </a:ln>
        </p:spPr>
      </p:pic>
      <p:sp>
        <p:nvSpPr>
          <p:cNvPr id="5" name="Rectangle"/>
          <p:cNvSpPr/>
          <p:nvPr/>
        </p:nvSpPr>
        <p:spPr>
          <a:xfrm>
            <a:off x="-3175" y="-26987"/>
            <a:ext cx="12199938" cy="833438"/>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6" name="Rectangle"/>
          <p:cNvSpPr/>
          <p:nvPr/>
        </p:nvSpPr>
        <p:spPr>
          <a:xfrm>
            <a:off x="-17462" y="6002338"/>
            <a:ext cx="12199938" cy="858838"/>
          </a:xfrm>
          <a:prstGeom prst="rect">
            <a:avLst/>
          </a:prstGeom>
          <a:solidFill>
            <a:schemeClr val="accent1"/>
          </a:solidFill>
          <a:ln w="12700">
            <a:miter lim="400000"/>
          </a:ln>
          <a:effectLst>
            <a:outerShdw blurRad="50800" dist="38100" dir="16200000"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079" name="文本框 6"/>
          <p:cNvSpPr txBox="1"/>
          <p:nvPr userDrawn="1"/>
        </p:nvSpPr>
        <p:spPr>
          <a:xfrm>
            <a:off x="8280400" y="5673725"/>
            <a:ext cx="3754438" cy="307975"/>
          </a:xfrm>
          <a:prstGeom prst="rect">
            <a:avLst/>
          </a:prstGeom>
          <a:noFill/>
          <a:ln w="9525">
            <a:noFill/>
          </a:ln>
        </p:spPr>
        <p:txBody>
          <a:bodyPr anchor="t" anchorCtr="0">
            <a:spAutoFit/>
          </a:bodyPr>
          <a:lstStyle/>
          <a:p>
            <a:pPr lvl="0"/>
            <a:r>
              <a:rPr lang="zh-CN" altLang="en-US" sz="1400" b="1" dirty="0">
                <a:solidFill>
                  <a:srgbClr val="C00000"/>
                </a:solidFill>
                <a:latin typeface="微软雅黑" panose="020B0503020204020204" pitchFamily="34" charset="-122"/>
                <a:ea typeface="微软雅黑" panose="020B0503020204020204" pitchFamily="34" charset="-122"/>
              </a:rPr>
              <a:t>投资咨询业务资格：证监许可</a:t>
            </a:r>
            <a:r>
              <a:rPr lang="en-US" altLang="zh-CN" sz="1400" b="1" dirty="0">
                <a:solidFill>
                  <a:srgbClr val="C00000"/>
                </a:solidFill>
                <a:latin typeface="微软雅黑" panose="020B0503020204020204" pitchFamily="34" charset="-122"/>
                <a:ea typeface="微软雅黑" panose="020B0503020204020204" pitchFamily="34" charset="-122"/>
              </a:rPr>
              <a:t>[2011]1771</a:t>
            </a:r>
            <a:r>
              <a:rPr lang="zh-CN" altLang="en-US" sz="1400" b="1" dirty="0">
                <a:solidFill>
                  <a:srgbClr val="C00000"/>
                </a:solidFill>
                <a:latin typeface="微软雅黑" panose="020B0503020204020204" pitchFamily="34" charset="-122"/>
                <a:ea typeface="微软雅黑" panose="020B0503020204020204" pitchFamily="34" charset="-122"/>
              </a:rPr>
              <a:t>号</a:t>
            </a:r>
          </a:p>
        </p:txBody>
      </p:sp>
      <p:sp>
        <p:nvSpPr>
          <p:cNvPr id="3080" name="文本框 8"/>
          <p:cNvSpPr txBox="1"/>
          <p:nvPr userDrawn="1"/>
        </p:nvSpPr>
        <p:spPr>
          <a:xfrm>
            <a:off x="192088" y="6223000"/>
            <a:ext cx="914400" cy="417513"/>
          </a:xfrm>
          <a:prstGeom prst="rect">
            <a:avLst/>
          </a:prstGeom>
          <a:noFill/>
          <a:ln w="9525">
            <a:noFill/>
          </a:ln>
        </p:spPr>
        <p:txBody>
          <a:bodyPr anchor="t" anchorCtr="0"/>
          <a:lstStyle/>
          <a:p>
            <a:pPr lvl="0"/>
            <a:r>
              <a:rPr lang="zh-CN" altLang="en-US" sz="1400" b="1" dirty="0">
                <a:solidFill>
                  <a:schemeClr val="bg1"/>
                </a:solidFill>
                <a:latin typeface="微软雅黑" panose="020B0503020204020204" pitchFamily="34" charset="-122"/>
                <a:ea typeface="微软雅黑" panose="020B0503020204020204" pitchFamily="34" charset="-122"/>
              </a:rPr>
              <a:t>分析师：</a:t>
            </a:r>
          </a:p>
        </p:txBody>
      </p:sp>
      <p:sp>
        <p:nvSpPr>
          <p:cNvPr id="3081" name="文本框 10"/>
          <p:cNvSpPr txBox="1"/>
          <p:nvPr userDrawn="1"/>
        </p:nvSpPr>
        <p:spPr>
          <a:xfrm>
            <a:off x="1106488" y="5981700"/>
            <a:ext cx="1684337" cy="796925"/>
          </a:xfrm>
          <a:prstGeom prst="rect">
            <a:avLst/>
          </a:prstGeom>
          <a:noFill/>
          <a:ln w="9525">
            <a:noFill/>
          </a:ln>
        </p:spPr>
        <p:txBody>
          <a:bodyPr anchor="t" anchorCtr="0"/>
          <a:lstStyle/>
          <a:p>
            <a:pPr lvl="0" fontAlgn="ctr">
              <a:lnSpc>
                <a:spcPct val="125000"/>
              </a:lnSpc>
            </a:pPr>
            <a:r>
              <a:rPr lang="zh-CN" altLang="en-US" sz="800" b="1" dirty="0">
                <a:solidFill>
                  <a:schemeClr val="bg1"/>
                </a:solidFill>
                <a:latin typeface="微软雅黑" panose="020B0503020204020204" pitchFamily="34" charset="-122"/>
                <a:ea typeface="微软雅黑" panose="020B0503020204020204" pitchFamily="34" charset="-122"/>
              </a:rPr>
              <a:t>冯冰</a:t>
            </a:r>
          </a:p>
          <a:p>
            <a:pPr lvl="0" fontAlgn="ctr">
              <a:lnSpc>
                <a:spcPct val="125000"/>
              </a:lnSpc>
            </a:pPr>
            <a:r>
              <a:rPr lang="zh-CN" altLang="en-US" sz="800" dirty="0">
                <a:solidFill>
                  <a:schemeClr val="bg1"/>
                </a:solidFill>
                <a:latin typeface="微软雅黑" panose="020B0503020204020204" pitchFamily="34" charset="-122"/>
                <a:ea typeface="微软雅黑" panose="020B0503020204020204" pitchFamily="34" charset="-122"/>
              </a:rPr>
              <a:t>从业资格证号：</a:t>
            </a:r>
            <a:r>
              <a:rPr lang="en-US" altLang="zh-CN" sz="800" dirty="0">
                <a:solidFill>
                  <a:schemeClr val="bg1"/>
                </a:solidFill>
                <a:latin typeface="微软雅黑" panose="020B0503020204020204" pitchFamily="34" charset="-122"/>
                <a:ea typeface="微软雅黑" panose="020B0503020204020204" pitchFamily="34" charset="-122"/>
              </a:rPr>
              <a:t>F3077183</a:t>
            </a:r>
          </a:p>
          <a:p>
            <a:pPr lvl="0" fontAlgn="ctr">
              <a:lnSpc>
                <a:spcPct val="125000"/>
              </a:lnSpc>
            </a:pPr>
            <a:r>
              <a:rPr lang="zh-CN" altLang="en-US" sz="800" dirty="0">
                <a:solidFill>
                  <a:schemeClr val="bg1"/>
                </a:solidFill>
                <a:latin typeface="微软雅黑" panose="020B0503020204020204" pitchFamily="34" charset="-122"/>
                <a:ea typeface="微软雅黑" panose="020B0503020204020204" pitchFamily="34" charset="-122"/>
              </a:rPr>
              <a:t>投资咨询证号：</a:t>
            </a:r>
            <a:r>
              <a:rPr lang="en-US" altLang="zh-CN" sz="800" dirty="0">
                <a:solidFill>
                  <a:schemeClr val="bg1"/>
                </a:solidFill>
                <a:latin typeface="微软雅黑" panose="020B0503020204020204" pitchFamily="34" charset="-122"/>
                <a:ea typeface="微软雅黑" panose="020B0503020204020204" pitchFamily="34" charset="-122"/>
              </a:rPr>
              <a:t>Z0016121</a:t>
            </a:r>
          </a:p>
          <a:p>
            <a:pPr lvl="0" fontAlgn="ctr">
              <a:lnSpc>
                <a:spcPct val="125000"/>
              </a:lnSpc>
            </a:pPr>
            <a:r>
              <a:rPr lang="zh-CN" altLang="en-US" sz="800" dirty="0">
                <a:solidFill>
                  <a:schemeClr val="bg1"/>
                </a:solidFill>
                <a:latin typeface="微软雅黑" panose="020B0503020204020204" pitchFamily="34" charset="-122"/>
                <a:ea typeface="微软雅黑" panose="020B0503020204020204" pitchFamily="34" charset="-122"/>
              </a:rPr>
              <a:t>电话：</a:t>
            </a:r>
            <a:r>
              <a:rPr lang="en-US" altLang="zh-CN" sz="800" dirty="0">
                <a:solidFill>
                  <a:schemeClr val="bg1"/>
                </a:solidFill>
                <a:latin typeface="微软雅黑" panose="020B0503020204020204" pitchFamily="34" charset="-122"/>
                <a:ea typeface="微软雅黑" panose="020B0503020204020204" pitchFamily="34" charset="-122"/>
              </a:rPr>
              <a:t>021-68757092</a:t>
            </a:r>
          </a:p>
          <a:p>
            <a:pPr lvl="0" fontAlgn="ctr">
              <a:lnSpc>
                <a:spcPct val="125000"/>
              </a:lnSpc>
            </a:pPr>
            <a:r>
              <a:rPr lang="zh-CN" altLang="en-US" sz="800" dirty="0">
                <a:solidFill>
                  <a:schemeClr val="bg1"/>
                </a:solidFill>
                <a:latin typeface="微软雅黑" panose="020B0503020204020204" pitchFamily="34" charset="-122"/>
                <a:ea typeface="微软雅黑" panose="020B0503020204020204" pitchFamily="34" charset="-122"/>
              </a:rPr>
              <a:t>邮箱：</a:t>
            </a:r>
            <a:r>
              <a:rPr lang="en-US" altLang="zh-CN" sz="800" dirty="0">
                <a:solidFill>
                  <a:schemeClr val="bg1"/>
                </a:solidFill>
                <a:latin typeface="微软雅黑" panose="020B0503020204020204" pitchFamily="34" charset="-122"/>
                <a:ea typeface="微软雅黑" panose="020B0503020204020204" pitchFamily="34" charset="-122"/>
              </a:rPr>
              <a:t>fengbf@qh168.com.cn</a:t>
            </a:r>
          </a:p>
        </p:txBody>
      </p:sp>
      <p:sp>
        <p:nvSpPr>
          <p:cNvPr id="3082" name="文本框 11"/>
          <p:cNvSpPr txBox="1"/>
          <p:nvPr userDrawn="1">
            <p:custDataLst>
              <p:tags r:id="rId1"/>
            </p:custDataLst>
          </p:nvPr>
        </p:nvSpPr>
        <p:spPr>
          <a:xfrm>
            <a:off x="7258050" y="6010275"/>
            <a:ext cx="1684338" cy="847725"/>
          </a:xfrm>
          <a:prstGeom prst="rect">
            <a:avLst/>
          </a:prstGeom>
          <a:noFill/>
          <a:ln w="9525">
            <a:noFill/>
          </a:ln>
        </p:spPr>
        <p:txBody>
          <a:bodyPr anchor="t" anchorCtr="0"/>
          <a:lstStyle/>
          <a:p>
            <a:pPr lvl="0" fontAlgn="ctr">
              <a:lnSpc>
                <a:spcPct val="125000"/>
              </a:lnSpc>
            </a:pPr>
            <a:r>
              <a:rPr lang="zh-CN" altLang="en-US" sz="800" b="1" dirty="0">
                <a:solidFill>
                  <a:schemeClr val="bg1"/>
                </a:solidFill>
                <a:latin typeface="楷体" panose="02010609060101010101" pitchFamily="49" charset="-122"/>
                <a:ea typeface="微软雅黑" panose="020B0503020204020204" pitchFamily="34" charset="-122"/>
              </a:rPr>
              <a:t>王亦路</a:t>
            </a:r>
          </a:p>
          <a:p>
            <a:pPr lvl="0" fontAlgn="ctr">
              <a:lnSpc>
                <a:spcPct val="125000"/>
              </a:lnSpc>
            </a:pPr>
            <a:r>
              <a:rPr lang="zh-CN" altLang="en-US" sz="800" dirty="0">
                <a:solidFill>
                  <a:schemeClr val="bg1"/>
                </a:solidFill>
                <a:latin typeface="楷体" panose="02010609060101010101" pitchFamily="49" charset="-122"/>
                <a:ea typeface="微软雅黑" panose="020B0503020204020204" pitchFamily="34" charset="-122"/>
                <a:sym typeface="+mn-ea"/>
              </a:rPr>
              <a:t>从业资格证号：</a:t>
            </a:r>
            <a:r>
              <a:rPr lang="en-US" altLang="zh-CN" sz="800" dirty="0">
                <a:solidFill>
                  <a:schemeClr val="bg1"/>
                </a:solidFill>
                <a:latin typeface="楷体" panose="02010609060101010101" pitchFamily="49" charset="-122"/>
                <a:ea typeface="微软雅黑" panose="020B0503020204020204" pitchFamily="34" charset="-122"/>
                <a:sym typeface="+mn-ea"/>
              </a:rPr>
              <a:t>F3089928</a:t>
            </a:r>
          </a:p>
          <a:p>
            <a:pPr lvl="0" fontAlgn="ctr">
              <a:lnSpc>
                <a:spcPct val="125000"/>
              </a:lnSpc>
            </a:pPr>
            <a:r>
              <a:rPr lang="zh-CN" altLang="en-US" sz="800" dirty="0">
                <a:solidFill>
                  <a:schemeClr val="bg1"/>
                </a:solidFill>
                <a:latin typeface="楷体" panose="02010609060101010101" pitchFamily="49" charset="-122"/>
                <a:ea typeface="微软雅黑" panose="020B0503020204020204" pitchFamily="34" charset="-122"/>
              </a:rPr>
              <a:t>投资咨询证号： </a:t>
            </a:r>
            <a:r>
              <a:rPr lang="en-US" altLang="zh-CN" sz="800" dirty="0">
                <a:solidFill>
                  <a:schemeClr val="bg1"/>
                </a:solidFill>
                <a:latin typeface="楷体" panose="02010609060101010101" pitchFamily="49" charset="-122"/>
                <a:ea typeface="微软雅黑" panose="020B0503020204020204" pitchFamily="34" charset="-122"/>
              </a:rPr>
              <a:t>Z0018740</a:t>
            </a:r>
          </a:p>
          <a:p>
            <a:pPr lvl="0" fontAlgn="ctr">
              <a:lnSpc>
                <a:spcPct val="125000"/>
              </a:lnSpc>
            </a:pPr>
            <a:r>
              <a:rPr lang="zh-CN" altLang="en-US" sz="800" dirty="0">
                <a:solidFill>
                  <a:schemeClr val="bg1"/>
                </a:solidFill>
                <a:latin typeface="楷体" panose="02010609060101010101" pitchFamily="49" charset="-122"/>
                <a:ea typeface="微软雅黑" panose="020B0503020204020204" pitchFamily="34" charset="-122"/>
                <a:sym typeface="+mn-ea"/>
              </a:rPr>
              <a:t>电话：</a:t>
            </a:r>
            <a:r>
              <a:rPr lang="en-US" altLang="zh-CN" sz="800" dirty="0">
                <a:solidFill>
                  <a:schemeClr val="bg1"/>
                </a:solidFill>
                <a:latin typeface="楷体" panose="02010609060101010101" pitchFamily="49" charset="-122"/>
                <a:ea typeface="微软雅黑" panose="020B0503020204020204" pitchFamily="34" charset="-122"/>
                <a:sym typeface="+mn-ea"/>
              </a:rPr>
              <a:t>021-68757092</a:t>
            </a:r>
          </a:p>
          <a:p>
            <a:pPr lvl="0" fontAlgn="ctr">
              <a:lnSpc>
                <a:spcPct val="125000"/>
              </a:lnSpc>
            </a:pPr>
            <a:r>
              <a:rPr lang="zh-CN" altLang="en-US" sz="800" dirty="0">
                <a:solidFill>
                  <a:schemeClr val="bg1"/>
                </a:solidFill>
                <a:latin typeface="楷体" panose="02010609060101010101" pitchFamily="49" charset="-122"/>
                <a:ea typeface="微软雅黑" panose="020B0503020204020204" pitchFamily="34" charset="-122"/>
                <a:sym typeface="+mn-ea"/>
              </a:rPr>
              <a:t>邮箱：</a:t>
            </a:r>
            <a:r>
              <a:rPr lang="en-US" altLang="zh-CN" sz="800" dirty="0">
                <a:solidFill>
                  <a:schemeClr val="bg1"/>
                </a:solidFill>
                <a:latin typeface="楷体" panose="02010609060101010101" pitchFamily="49" charset="-122"/>
                <a:ea typeface="微软雅黑" panose="020B0503020204020204" pitchFamily="34" charset="-122"/>
                <a:sym typeface="+mn-ea"/>
              </a:rPr>
              <a:t>wangyl@qh168.com.cn</a:t>
            </a:r>
          </a:p>
        </p:txBody>
      </p:sp>
      <p:sp>
        <p:nvSpPr>
          <p:cNvPr id="3083" name="文本框 12"/>
          <p:cNvSpPr txBox="1"/>
          <p:nvPr userDrawn="1">
            <p:custDataLst>
              <p:tags r:id="rId2"/>
            </p:custDataLst>
          </p:nvPr>
        </p:nvSpPr>
        <p:spPr>
          <a:xfrm>
            <a:off x="6178550" y="6194425"/>
            <a:ext cx="914400" cy="417513"/>
          </a:xfrm>
          <a:prstGeom prst="rect">
            <a:avLst/>
          </a:prstGeom>
          <a:noFill/>
          <a:ln w="9525">
            <a:noFill/>
          </a:ln>
        </p:spPr>
        <p:txBody>
          <a:bodyPr anchor="t" anchorCtr="0"/>
          <a:lstStyle/>
          <a:p>
            <a:pPr lvl="0"/>
            <a:r>
              <a:rPr lang="zh-CN" altLang="en-US" sz="1400" b="1" dirty="0">
                <a:solidFill>
                  <a:schemeClr val="bg1"/>
                </a:solidFill>
                <a:latin typeface="微软雅黑" panose="020B0503020204020204" pitchFamily="34" charset="-122"/>
                <a:ea typeface="微软雅黑" panose="020B0503020204020204" pitchFamily="34" charset="-122"/>
                <a:sym typeface="+mn-ea"/>
              </a:rPr>
              <a:t>联系人</a:t>
            </a:r>
            <a:r>
              <a:rPr lang="zh-CN" altLang="en-US" sz="1400" dirty="0">
                <a:solidFill>
                  <a:schemeClr val="bg1"/>
                </a:solidFill>
                <a:latin typeface="微软雅黑" panose="020B0503020204020204" pitchFamily="34" charset="-122"/>
                <a:ea typeface="微软雅黑" panose="020B0503020204020204" pitchFamily="34" charset="-122"/>
                <a:sym typeface="+mn-ea"/>
              </a:rPr>
              <a:t>：</a:t>
            </a:r>
          </a:p>
        </p:txBody>
      </p:sp>
      <p:sp>
        <p:nvSpPr>
          <p:cNvPr id="3084" name="文本框 13"/>
          <p:cNvSpPr txBox="1"/>
          <p:nvPr userDrawn="1">
            <p:custDataLst>
              <p:tags r:id="rId3"/>
            </p:custDataLst>
          </p:nvPr>
        </p:nvSpPr>
        <p:spPr>
          <a:xfrm>
            <a:off x="8975725" y="5970588"/>
            <a:ext cx="1684338" cy="847725"/>
          </a:xfrm>
          <a:prstGeom prst="rect">
            <a:avLst/>
          </a:prstGeom>
          <a:noFill/>
          <a:ln w="9525">
            <a:noFill/>
          </a:ln>
        </p:spPr>
        <p:txBody>
          <a:bodyPr anchor="t" anchorCtr="0"/>
          <a:lstStyle/>
          <a:p>
            <a:pPr lvl="0" fontAlgn="ctr">
              <a:lnSpc>
                <a:spcPct val="125000"/>
              </a:lnSpc>
            </a:pPr>
            <a:endParaRPr lang="en-US" altLang="zh-CN" sz="800" dirty="0">
              <a:solidFill>
                <a:schemeClr val="bg1"/>
              </a:solidFill>
              <a:latin typeface="楷体" panose="02010609060101010101" pitchFamily="49" charset="-122"/>
              <a:ea typeface="微软雅黑" panose="020B0503020204020204" pitchFamily="34" charset="-122"/>
              <a:sym typeface="+mn-ea"/>
            </a:endParaRPr>
          </a:p>
        </p:txBody>
      </p:sp>
      <p:sp>
        <p:nvSpPr>
          <p:cNvPr id="2" name="标题 1"/>
          <p:cNvSpPr>
            <a:spLocks noGrp="1"/>
          </p:cNvSpPr>
          <p:nvPr>
            <p:ph type="title"/>
          </p:nvPr>
        </p:nvSpPr>
        <p:spPr>
          <a:xfrm>
            <a:off x="1528011" y="2874900"/>
            <a:ext cx="8831178" cy="611516"/>
          </a:xfrm>
          <a:prstGeom prst="rect">
            <a:avLst/>
          </a:prstGeom>
        </p:spPr>
        <p:txBody>
          <a:bodyPr/>
          <a:lstStyle>
            <a:lvl1pPr algn="ctr">
              <a:defRPr sz="3600" b="1">
                <a:solidFill>
                  <a:schemeClr val="accent1"/>
                </a:solidFill>
              </a:defRPr>
            </a:lvl1pPr>
          </a:lstStyle>
          <a:p>
            <a:pPr fontAlgn="auto"/>
            <a:endParaRPr lang="zh-CN" altLang="en-US" strike="noStrike" noProof="1"/>
          </a:p>
        </p:txBody>
      </p:sp>
      <p:sp>
        <p:nvSpPr>
          <p:cNvPr id="22" name="文本占位符 21"/>
          <p:cNvSpPr>
            <a:spLocks noGrp="1"/>
          </p:cNvSpPr>
          <p:nvPr>
            <p:ph type="body" sz="quarter" idx="12"/>
          </p:nvPr>
        </p:nvSpPr>
        <p:spPr>
          <a:xfrm>
            <a:off x="4766838" y="3567912"/>
            <a:ext cx="2658324" cy="258763"/>
          </a:xfrm>
          <a:prstGeom prst="rect">
            <a:avLst/>
          </a:prstGeom>
        </p:spPr>
        <p:txBody>
          <a:bodyPr/>
          <a:lstStyle>
            <a:lvl1pPr marL="0" indent="0" algn="ctr">
              <a:buNone/>
              <a:defRPr sz="1600">
                <a:solidFill>
                  <a:schemeClr val="tx1"/>
                </a:solidFill>
              </a:defRPr>
            </a:lvl1pPr>
          </a:lstStyle>
          <a:p>
            <a:pPr lvl="0" fontAlgn="auto"/>
            <a:r>
              <a:rPr lang="zh-CN" altLang="en-US" strike="noStrike" noProof="1"/>
              <a:t>单击此处编辑母版文本样式</a:t>
            </a:r>
          </a:p>
        </p:txBody>
      </p:sp>
      <p:sp>
        <p:nvSpPr>
          <p:cNvPr id="26" name="文本占位符 25"/>
          <p:cNvSpPr>
            <a:spLocks noGrp="1"/>
          </p:cNvSpPr>
          <p:nvPr>
            <p:ph type="body" sz="quarter" idx="13"/>
          </p:nvPr>
        </p:nvSpPr>
        <p:spPr>
          <a:xfrm>
            <a:off x="6479049" y="4366173"/>
            <a:ext cx="1834577" cy="258496"/>
          </a:xfrm>
          <a:prstGeom prst="rect">
            <a:avLst/>
          </a:prstGeom>
        </p:spPr>
        <p:txBody>
          <a:bodyPr/>
          <a:lstStyle>
            <a:lvl1pPr marL="0" indent="0" algn="r">
              <a:buNone/>
              <a:defRPr sz="1400"/>
            </a:lvl1pPr>
            <a:lvl2pPr marL="457200" indent="0" algn="r">
              <a:buNone/>
              <a:defRPr sz="1600"/>
            </a:lvl2pPr>
          </a:lstStyle>
          <a:p>
            <a:pPr lvl="0" fontAlgn="auto"/>
            <a:r>
              <a:rPr lang="zh-CN" altLang="en-US" strike="noStrike" noProof="1"/>
              <a:t>单击此处编辑母版文本样式</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张图无文字">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1267"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p:nvPr>
        </p:nvSpPr>
        <p:spPr>
          <a:xfrm>
            <a:off x="9750056" y="6613456"/>
            <a:ext cx="2456029" cy="215171"/>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27"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8" name="Picture Placeholder 2"/>
          <p:cNvSpPr>
            <a:spLocks noGrp="1"/>
          </p:cNvSpPr>
          <p:nvPr>
            <p:ph type="pic" sz="quarter" idx="43"/>
          </p:nvPr>
        </p:nvSpPr>
        <p:spPr>
          <a:xfrm>
            <a:off x="810167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文本占位符 4"/>
          <p:cNvSpPr>
            <a:spLocks noGrp="1"/>
          </p:cNvSpPr>
          <p:nvPr>
            <p:ph type="body" sz="quarter" idx="44"/>
          </p:nvPr>
        </p:nvSpPr>
        <p:spPr>
          <a:xfrm>
            <a:off x="8102523"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0" name="Picture Placeholder 2"/>
          <p:cNvSpPr>
            <a:spLocks noGrp="1"/>
          </p:cNvSpPr>
          <p:nvPr>
            <p:ph type="pic" sz="quarter" idx="45"/>
          </p:nvPr>
        </p:nvSpPr>
        <p:spPr>
          <a:xfrm>
            <a:off x="8111058"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1" name="文本占位符 4"/>
          <p:cNvSpPr>
            <a:spLocks noGrp="1"/>
          </p:cNvSpPr>
          <p:nvPr>
            <p:ph type="body" sz="quarter" idx="46"/>
          </p:nvPr>
        </p:nvSpPr>
        <p:spPr>
          <a:xfrm>
            <a:off x="8111909"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2" name="Picture Placeholder 2"/>
          <p:cNvSpPr>
            <a:spLocks noGrp="1"/>
          </p:cNvSpPr>
          <p:nvPr>
            <p:ph type="pic" sz="quarter" idx="47"/>
          </p:nvPr>
        </p:nvSpPr>
        <p:spPr>
          <a:xfrm>
            <a:off x="4391755"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3" name="文本占位符 4"/>
          <p:cNvSpPr>
            <a:spLocks noGrp="1"/>
          </p:cNvSpPr>
          <p:nvPr>
            <p:ph type="body" sz="quarter" idx="48"/>
          </p:nvPr>
        </p:nvSpPr>
        <p:spPr>
          <a:xfrm>
            <a:off x="4392606"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49"/>
          </p:nvPr>
        </p:nvSpPr>
        <p:spPr>
          <a:xfrm>
            <a:off x="440114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50"/>
          </p:nvPr>
        </p:nvSpPr>
        <p:spPr>
          <a:xfrm>
            <a:off x="4401992"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Picture Placeholder 2"/>
          <p:cNvSpPr>
            <a:spLocks noGrp="1"/>
          </p:cNvSpPr>
          <p:nvPr>
            <p:ph type="pic" sz="quarter" idx="51"/>
          </p:nvPr>
        </p:nvSpPr>
        <p:spPr>
          <a:xfrm>
            <a:off x="69037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52"/>
          </p:nvPr>
        </p:nvSpPr>
        <p:spPr>
          <a:xfrm>
            <a:off x="691222"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2" name="Picture Placeholder 2"/>
          <p:cNvSpPr>
            <a:spLocks noGrp="1"/>
          </p:cNvSpPr>
          <p:nvPr>
            <p:ph type="pic" sz="quarter" idx="53"/>
          </p:nvPr>
        </p:nvSpPr>
        <p:spPr>
          <a:xfrm>
            <a:off x="66483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 name="文本占位符 4"/>
          <p:cNvSpPr>
            <a:spLocks noGrp="1"/>
          </p:cNvSpPr>
          <p:nvPr>
            <p:ph type="body" sz="quarter" idx="54"/>
          </p:nvPr>
        </p:nvSpPr>
        <p:spPr>
          <a:xfrm>
            <a:off x="665683"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9" name="文本占位符 4"/>
          <p:cNvSpPr>
            <a:spLocks noGrp="1"/>
          </p:cNvSpPr>
          <p:nvPr>
            <p:ph type="body" sz="quarter" idx="55"/>
          </p:nvPr>
        </p:nvSpPr>
        <p:spPr>
          <a:xfrm>
            <a:off x="690370" y="5344465"/>
            <a:ext cx="10829177"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张图无文字">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2291"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sz="quarter" idx="43"/>
          </p:nvPr>
        </p:nvSpPr>
        <p:spPr>
          <a:xfrm>
            <a:off x="9044742" y="1439615"/>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6" name="文本占位符 4"/>
          <p:cNvSpPr>
            <a:spLocks noGrp="1"/>
          </p:cNvSpPr>
          <p:nvPr>
            <p:ph type="body" sz="quarter" idx="44"/>
          </p:nvPr>
        </p:nvSpPr>
        <p:spPr>
          <a:xfrm>
            <a:off x="9045593" y="1200840"/>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7" name="Picture Placeholder 2"/>
          <p:cNvSpPr>
            <a:spLocks noGrp="1"/>
          </p:cNvSpPr>
          <p:nvPr>
            <p:ph type="pic" sz="quarter" idx="45"/>
          </p:nvPr>
        </p:nvSpPr>
        <p:spPr>
          <a:xfrm>
            <a:off x="9092012" y="3471373"/>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文本占位符 4"/>
          <p:cNvSpPr>
            <a:spLocks noGrp="1"/>
          </p:cNvSpPr>
          <p:nvPr>
            <p:ph type="body" sz="quarter" idx="46"/>
          </p:nvPr>
        </p:nvSpPr>
        <p:spPr>
          <a:xfrm>
            <a:off x="9092863" y="323259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47"/>
          </p:nvPr>
        </p:nvSpPr>
        <p:spPr>
          <a:xfrm>
            <a:off x="6123245" y="14418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48"/>
          </p:nvPr>
        </p:nvSpPr>
        <p:spPr>
          <a:xfrm>
            <a:off x="6124096" y="1203081"/>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Picture Placeholder 2"/>
          <p:cNvSpPr>
            <a:spLocks noGrp="1"/>
          </p:cNvSpPr>
          <p:nvPr>
            <p:ph type="pic" sz="quarter" idx="49"/>
          </p:nvPr>
        </p:nvSpPr>
        <p:spPr>
          <a:xfrm>
            <a:off x="6170515"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50"/>
          </p:nvPr>
        </p:nvSpPr>
        <p:spPr>
          <a:xfrm>
            <a:off x="6171366" y="323220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9" name="Picture Placeholder 2"/>
          <p:cNvSpPr>
            <a:spLocks noGrp="1"/>
          </p:cNvSpPr>
          <p:nvPr>
            <p:ph type="pic" sz="quarter" idx="51"/>
          </p:nvPr>
        </p:nvSpPr>
        <p:spPr>
          <a:xfrm>
            <a:off x="3228183"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文本占位符 4"/>
          <p:cNvSpPr>
            <a:spLocks noGrp="1"/>
          </p:cNvSpPr>
          <p:nvPr>
            <p:ph type="body" sz="quarter" idx="52"/>
          </p:nvPr>
        </p:nvSpPr>
        <p:spPr>
          <a:xfrm>
            <a:off x="3229034" y="1204223"/>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1" name="Picture Placeholder 2"/>
          <p:cNvSpPr>
            <a:spLocks noGrp="1"/>
          </p:cNvSpPr>
          <p:nvPr>
            <p:ph type="pic" sz="quarter" idx="53"/>
          </p:nvPr>
        </p:nvSpPr>
        <p:spPr>
          <a:xfrm>
            <a:off x="3248157" y="34747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2" name="文本占位符 4"/>
          <p:cNvSpPr>
            <a:spLocks noGrp="1"/>
          </p:cNvSpPr>
          <p:nvPr>
            <p:ph type="body" sz="quarter" idx="54"/>
          </p:nvPr>
        </p:nvSpPr>
        <p:spPr>
          <a:xfrm>
            <a:off x="3249008" y="3233350"/>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3" name="Picture Placeholder 2"/>
          <p:cNvSpPr>
            <a:spLocks noGrp="1"/>
          </p:cNvSpPr>
          <p:nvPr>
            <p:ph type="pic" sz="quarter" idx="55"/>
          </p:nvPr>
        </p:nvSpPr>
        <p:spPr>
          <a:xfrm>
            <a:off x="326650"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4" name="文本占位符 4"/>
          <p:cNvSpPr>
            <a:spLocks noGrp="1"/>
          </p:cNvSpPr>
          <p:nvPr>
            <p:ph type="body" sz="quarter" idx="56"/>
          </p:nvPr>
        </p:nvSpPr>
        <p:spPr>
          <a:xfrm>
            <a:off x="327501" y="1204223"/>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5" name="Picture Placeholder 2"/>
          <p:cNvSpPr>
            <a:spLocks noGrp="1"/>
          </p:cNvSpPr>
          <p:nvPr>
            <p:ph type="pic" sz="quarter" idx="57"/>
          </p:nvPr>
        </p:nvSpPr>
        <p:spPr>
          <a:xfrm>
            <a:off x="325789"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 name="文本占位符 4"/>
          <p:cNvSpPr>
            <a:spLocks noGrp="1"/>
          </p:cNvSpPr>
          <p:nvPr>
            <p:ph type="body" sz="quarter" idx="58"/>
          </p:nvPr>
        </p:nvSpPr>
        <p:spPr>
          <a:xfrm>
            <a:off x="326640" y="323220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7" name="文本占位符 4"/>
          <p:cNvSpPr>
            <a:spLocks noGrp="1"/>
          </p:cNvSpPr>
          <p:nvPr>
            <p:ph type="body" sz="quarter" idx="39"/>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48"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4" name="文本占位符 4"/>
          <p:cNvSpPr>
            <a:spLocks noGrp="1"/>
          </p:cNvSpPr>
          <p:nvPr>
            <p:ph type="body" sz="quarter" idx="59"/>
          </p:nvPr>
        </p:nvSpPr>
        <p:spPr>
          <a:xfrm>
            <a:off x="348667" y="5084038"/>
            <a:ext cx="11516021"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结论_4">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738313" y="1216025"/>
            <a:ext cx="2292350" cy="1187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3" name="直接连接符 2"/>
          <p:cNvCxnSpPr/>
          <p:nvPr/>
        </p:nvCxnSpPr>
        <p:spPr>
          <a:xfrm>
            <a:off x="4030663" y="240347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738313" y="2403475"/>
            <a:ext cx="2292350" cy="1187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矩形 4"/>
          <p:cNvSpPr/>
          <p:nvPr/>
        </p:nvSpPr>
        <p:spPr>
          <a:xfrm>
            <a:off x="1738313" y="3590925"/>
            <a:ext cx="2292350" cy="1187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矩形 5"/>
          <p:cNvSpPr/>
          <p:nvPr/>
        </p:nvSpPr>
        <p:spPr>
          <a:xfrm>
            <a:off x="1738313" y="4764088"/>
            <a:ext cx="2292350" cy="1187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7" name="直接连接符 6"/>
          <p:cNvCxnSpPr/>
          <p:nvPr/>
        </p:nvCxnSpPr>
        <p:spPr>
          <a:xfrm>
            <a:off x="4030663" y="359092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30663" y="4764088"/>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30663" y="594042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324" name="文本框 11"/>
          <p:cNvSpPr txBox="1"/>
          <p:nvPr userDrawn="1"/>
        </p:nvSpPr>
        <p:spPr>
          <a:xfrm>
            <a:off x="10102850" y="6654800"/>
            <a:ext cx="2566988" cy="230188"/>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数据来源：隆众、东海期货整理</a:t>
            </a:r>
          </a:p>
        </p:txBody>
      </p:sp>
      <p:sp>
        <p:nvSpPr>
          <p:cNvPr id="24"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文本占位符 4"/>
          <p:cNvSpPr>
            <a:spLocks noGrp="1"/>
          </p:cNvSpPr>
          <p:nvPr>
            <p:ph type="body" sz="quarter" idx="19"/>
          </p:nvPr>
        </p:nvSpPr>
        <p:spPr>
          <a:xfrm>
            <a:off x="4176788" y="1241722"/>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7" name="文本占位符 4"/>
          <p:cNvSpPr>
            <a:spLocks noGrp="1"/>
          </p:cNvSpPr>
          <p:nvPr>
            <p:ph type="body" sz="quarter" idx="35"/>
          </p:nvPr>
        </p:nvSpPr>
        <p:spPr>
          <a:xfrm>
            <a:off x="4205466" y="2518402"/>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8" name="文本占位符 4"/>
          <p:cNvSpPr>
            <a:spLocks noGrp="1"/>
          </p:cNvSpPr>
          <p:nvPr>
            <p:ph type="body" sz="quarter" idx="36"/>
          </p:nvPr>
        </p:nvSpPr>
        <p:spPr>
          <a:xfrm>
            <a:off x="4176788" y="3659721"/>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9" name="文本占位符 4"/>
          <p:cNvSpPr>
            <a:spLocks noGrp="1"/>
          </p:cNvSpPr>
          <p:nvPr>
            <p:ph type="body" sz="quarter" idx="30"/>
          </p:nvPr>
        </p:nvSpPr>
        <p:spPr>
          <a:xfrm>
            <a:off x="2174412" y="1569188"/>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1" name="文本占位符 4"/>
          <p:cNvSpPr>
            <a:spLocks noGrp="1"/>
          </p:cNvSpPr>
          <p:nvPr>
            <p:ph type="body" sz="quarter" idx="37"/>
          </p:nvPr>
        </p:nvSpPr>
        <p:spPr>
          <a:xfrm>
            <a:off x="2174412" y="2768653"/>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3" name="文本占位符 4"/>
          <p:cNvSpPr>
            <a:spLocks noGrp="1"/>
          </p:cNvSpPr>
          <p:nvPr>
            <p:ph type="body" sz="quarter" idx="38"/>
          </p:nvPr>
        </p:nvSpPr>
        <p:spPr>
          <a:xfrm>
            <a:off x="2174412" y="3968117"/>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4" name="文本占位符 4"/>
          <p:cNvSpPr>
            <a:spLocks noGrp="1"/>
          </p:cNvSpPr>
          <p:nvPr>
            <p:ph type="body" sz="quarter" idx="39"/>
          </p:nvPr>
        </p:nvSpPr>
        <p:spPr>
          <a:xfrm>
            <a:off x="2174412" y="5167581"/>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32" name="文本占位符 4"/>
          <p:cNvSpPr>
            <a:spLocks noGrp="1"/>
          </p:cNvSpPr>
          <p:nvPr>
            <p:ph type="body" sz="quarter" idx="40"/>
          </p:nvPr>
        </p:nvSpPr>
        <p:spPr>
          <a:xfrm>
            <a:off x="4176788" y="4893814"/>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结论_6">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716088" y="1290638"/>
            <a:ext cx="1843088" cy="784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矩形 2"/>
          <p:cNvSpPr/>
          <p:nvPr/>
        </p:nvSpPr>
        <p:spPr>
          <a:xfrm>
            <a:off x="1716088" y="2063750"/>
            <a:ext cx="1843088" cy="784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矩形 3"/>
          <p:cNvSpPr/>
          <p:nvPr/>
        </p:nvSpPr>
        <p:spPr>
          <a:xfrm>
            <a:off x="1716088" y="2852738"/>
            <a:ext cx="1843088" cy="78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矩形 4"/>
          <p:cNvSpPr/>
          <p:nvPr/>
        </p:nvSpPr>
        <p:spPr>
          <a:xfrm>
            <a:off x="1716088" y="3630613"/>
            <a:ext cx="1843088" cy="784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矩形 5"/>
          <p:cNvSpPr/>
          <p:nvPr/>
        </p:nvSpPr>
        <p:spPr>
          <a:xfrm>
            <a:off x="1716088" y="4413250"/>
            <a:ext cx="1843088" cy="78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矩形 6"/>
          <p:cNvSpPr/>
          <p:nvPr/>
        </p:nvSpPr>
        <p:spPr>
          <a:xfrm>
            <a:off x="1716088" y="5197475"/>
            <a:ext cx="1843088" cy="78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9" name="直接连接符 8"/>
          <p:cNvCxnSpPr/>
          <p:nvPr/>
        </p:nvCxnSpPr>
        <p:spPr>
          <a:xfrm>
            <a:off x="3559175" y="207486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559175" y="28590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559175" y="363061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59175" y="44132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559175" y="51958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559175" y="59705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352" name="文本框 15"/>
          <p:cNvSpPr txBox="1"/>
          <p:nvPr userDrawn="1"/>
        </p:nvSpPr>
        <p:spPr>
          <a:xfrm>
            <a:off x="10102850" y="6654800"/>
            <a:ext cx="2566988" cy="230188"/>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数据来源：隆众、东海期货整理</a:t>
            </a:r>
          </a:p>
        </p:txBody>
      </p:sp>
      <p:cxnSp>
        <p:nvCxnSpPr>
          <p:cNvPr id="17" name="直接连接符 16"/>
          <p:cNvCxnSpPr/>
          <p:nvPr/>
        </p:nvCxnSpPr>
        <p:spPr>
          <a:xfrm>
            <a:off x="10196513" y="6654800"/>
            <a:ext cx="181768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占位符 4"/>
          <p:cNvSpPr>
            <a:spLocks noGrp="1"/>
          </p:cNvSpPr>
          <p:nvPr>
            <p:ph type="body" sz="quarter" idx="30"/>
          </p:nvPr>
        </p:nvSpPr>
        <p:spPr>
          <a:xfrm>
            <a:off x="1904694" y="1469567"/>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8" name="文本占位符 4"/>
          <p:cNvSpPr>
            <a:spLocks noGrp="1"/>
          </p:cNvSpPr>
          <p:nvPr>
            <p:ph type="body" sz="quarter" idx="33"/>
          </p:nvPr>
        </p:nvSpPr>
        <p:spPr>
          <a:xfrm>
            <a:off x="1904694" y="3822388"/>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9" name="文本占位符 4"/>
          <p:cNvSpPr>
            <a:spLocks noGrp="1"/>
          </p:cNvSpPr>
          <p:nvPr>
            <p:ph type="body" sz="quarter" idx="34"/>
          </p:nvPr>
        </p:nvSpPr>
        <p:spPr>
          <a:xfrm>
            <a:off x="1937344" y="4620065"/>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0" name="文本占位符 4"/>
          <p:cNvSpPr>
            <a:spLocks noGrp="1"/>
          </p:cNvSpPr>
          <p:nvPr>
            <p:ph type="body" sz="quarter" idx="35"/>
          </p:nvPr>
        </p:nvSpPr>
        <p:spPr>
          <a:xfrm>
            <a:off x="1937344" y="5401362"/>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1" name="文本占位符 4"/>
          <p:cNvSpPr>
            <a:spLocks noGrp="1"/>
          </p:cNvSpPr>
          <p:nvPr>
            <p:ph type="body" sz="quarter" idx="36"/>
          </p:nvPr>
        </p:nvSpPr>
        <p:spPr>
          <a:xfrm>
            <a:off x="1927554" y="3037392"/>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2" name="文本占位符 4"/>
          <p:cNvSpPr>
            <a:spLocks noGrp="1"/>
          </p:cNvSpPr>
          <p:nvPr>
            <p:ph type="body" sz="quarter" idx="37"/>
          </p:nvPr>
        </p:nvSpPr>
        <p:spPr>
          <a:xfrm>
            <a:off x="1937344" y="2276521"/>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27" name="文本占位符 4"/>
          <p:cNvSpPr>
            <a:spLocks noGrp="1"/>
          </p:cNvSpPr>
          <p:nvPr>
            <p:ph type="body" sz="quarter" idx="19"/>
          </p:nvPr>
        </p:nvSpPr>
        <p:spPr>
          <a:xfrm>
            <a:off x="3746686" y="1321424"/>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8" name="文本占位符 4"/>
          <p:cNvSpPr>
            <a:spLocks noGrp="1"/>
          </p:cNvSpPr>
          <p:nvPr>
            <p:ph type="body" sz="quarter" idx="38"/>
          </p:nvPr>
        </p:nvSpPr>
        <p:spPr>
          <a:xfrm>
            <a:off x="3746686" y="2113032"/>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9" name="文本占位符 4"/>
          <p:cNvSpPr>
            <a:spLocks noGrp="1"/>
          </p:cNvSpPr>
          <p:nvPr>
            <p:ph type="body" sz="quarter" idx="39"/>
          </p:nvPr>
        </p:nvSpPr>
        <p:spPr>
          <a:xfrm>
            <a:off x="3746686" y="2904639"/>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0" name="文本占位符 4"/>
          <p:cNvSpPr>
            <a:spLocks noGrp="1"/>
          </p:cNvSpPr>
          <p:nvPr>
            <p:ph type="body" sz="quarter" idx="40"/>
          </p:nvPr>
        </p:nvSpPr>
        <p:spPr>
          <a:xfrm>
            <a:off x="3746686" y="3696247"/>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1" name="文本占位符 4"/>
          <p:cNvSpPr>
            <a:spLocks noGrp="1"/>
          </p:cNvSpPr>
          <p:nvPr>
            <p:ph type="body" sz="quarter" idx="41"/>
          </p:nvPr>
        </p:nvSpPr>
        <p:spPr>
          <a:xfrm>
            <a:off x="3746686" y="4487855"/>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2" name="文本占位符 4"/>
          <p:cNvSpPr>
            <a:spLocks noGrp="1"/>
          </p:cNvSpPr>
          <p:nvPr>
            <p:ph type="body" sz="quarter" idx="42"/>
          </p:nvPr>
        </p:nvSpPr>
        <p:spPr>
          <a:xfrm>
            <a:off x="3746686" y="5279463"/>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3"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结论_8">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593850" y="1157288"/>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3" name="直接连接符 2"/>
          <p:cNvCxnSpPr/>
          <p:nvPr/>
        </p:nvCxnSpPr>
        <p:spPr>
          <a:xfrm>
            <a:off x="3424238" y="17716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593850" y="1782763"/>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5" name="直接连接符 4"/>
          <p:cNvCxnSpPr/>
          <p:nvPr/>
        </p:nvCxnSpPr>
        <p:spPr>
          <a:xfrm>
            <a:off x="3424238" y="2397125"/>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593850" y="2398713"/>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7" name="直接连接符 6"/>
          <p:cNvCxnSpPr/>
          <p:nvPr/>
        </p:nvCxnSpPr>
        <p:spPr>
          <a:xfrm>
            <a:off x="3424238" y="303371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93850" y="3027363"/>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1" name="直接连接符 10"/>
          <p:cNvCxnSpPr/>
          <p:nvPr/>
        </p:nvCxnSpPr>
        <p:spPr>
          <a:xfrm>
            <a:off x="3440113" y="3654425"/>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92263" y="3654425"/>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422650" y="426720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92263" y="4270375"/>
            <a:ext cx="1843088"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5" name="直接连接符 14"/>
          <p:cNvCxnSpPr/>
          <p:nvPr/>
        </p:nvCxnSpPr>
        <p:spPr>
          <a:xfrm>
            <a:off x="3422650" y="488473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92263" y="4875213"/>
            <a:ext cx="1843088" cy="628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7" name="直接连接符 16"/>
          <p:cNvCxnSpPr/>
          <p:nvPr/>
        </p:nvCxnSpPr>
        <p:spPr>
          <a:xfrm>
            <a:off x="3422650" y="549910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592263" y="5495925"/>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9" name="直接连接符 18"/>
          <p:cNvCxnSpPr/>
          <p:nvPr/>
        </p:nvCxnSpPr>
        <p:spPr>
          <a:xfrm>
            <a:off x="3422650" y="61150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文本占位符 5"/>
          <p:cNvSpPr txBox="1"/>
          <p:nvPr/>
        </p:nvSpPr>
        <p:spPr>
          <a:xfrm>
            <a:off x="2076450" y="12795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供应</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1" name="文本占位符 5"/>
          <p:cNvSpPr txBox="1"/>
          <p:nvPr/>
        </p:nvSpPr>
        <p:spPr>
          <a:xfrm>
            <a:off x="2076450" y="1884363"/>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需求</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2" name="文本占位符 5"/>
          <p:cNvSpPr txBox="1"/>
          <p:nvPr/>
        </p:nvSpPr>
        <p:spPr>
          <a:xfrm>
            <a:off x="2076450" y="25114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库存</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文本占位符 5"/>
          <p:cNvSpPr txBox="1"/>
          <p:nvPr/>
        </p:nvSpPr>
        <p:spPr>
          <a:xfrm>
            <a:off x="2076450" y="3152775"/>
            <a:ext cx="950913" cy="4175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利润</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文本占位符 5"/>
          <p:cNvSpPr txBox="1"/>
          <p:nvPr/>
        </p:nvSpPr>
        <p:spPr>
          <a:xfrm>
            <a:off x="2076450" y="3779838"/>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价差</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5" name="文本占位符 5"/>
          <p:cNvSpPr txBox="1"/>
          <p:nvPr/>
        </p:nvSpPr>
        <p:spPr>
          <a:xfrm>
            <a:off x="2076450" y="437197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结论</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6" name="文本占位符 5"/>
          <p:cNvSpPr txBox="1"/>
          <p:nvPr/>
        </p:nvSpPr>
        <p:spPr>
          <a:xfrm>
            <a:off x="2076450" y="5626100"/>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风险</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7" name="文本占位符 5"/>
          <p:cNvSpPr txBox="1"/>
          <p:nvPr/>
        </p:nvSpPr>
        <p:spPr>
          <a:xfrm>
            <a:off x="2076450" y="50006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操作</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标题 5"/>
          <p:cNvSpPr>
            <a:spLocks noGrp="1"/>
          </p:cNvSpPr>
          <p:nvPr>
            <p:ph type="title"/>
          </p:nvPr>
        </p:nvSpPr>
        <p:spPr>
          <a:xfrm>
            <a:off x="339412" y="101081"/>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76" name="文本占位符 4"/>
          <p:cNvSpPr>
            <a:spLocks noGrp="1"/>
          </p:cNvSpPr>
          <p:nvPr>
            <p:ph type="body" sz="quarter" idx="51"/>
          </p:nvPr>
        </p:nvSpPr>
        <p:spPr>
          <a:xfrm>
            <a:off x="3572158" y="115693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40" name="文本占位符 4"/>
          <p:cNvSpPr>
            <a:spLocks noGrp="1"/>
          </p:cNvSpPr>
          <p:nvPr>
            <p:ph type="body" sz="quarter" idx="53"/>
          </p:nvPr>
        </p:nvSpPr>
        <p:spPr>
          <a:xfrm>
            <a:off x="3572158" y="1782660"/>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53" name="文本占位符 4"/>
          <p:cNvSpPr>
            <a:spLocks noGrp="1"/>
          </p:cNvSpPr>
          <p:nvPr>
            <p:ph type="body" sz="quarter" idx="55"/>
          </p:nvPr>
        </p:nvSpPr>
        <p:spPr>
          <a:xfrm>
            <a:off x="3572158" y="239845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61" name="文本占位符 4"/>
          <p:cNvSpPr>
            <a:spLocks noGrp="1"/>
          </p:cNvSpPr>
          <p:nvPr>
            <p:ph type="body" sz="quarter" idx="57"/>
          </p:nvPr>
        </p:nvSpPr>
        <p:spPr>
          <a:xfrm>
            <a:off x="3572158" y="3026966"/>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78" name="文本占位符 4"/>
          <p:cNvSpPr>
            <a:spLocks noGrp="1"/>
          </p:cNvSpPr>
          <p:nvPr>
            <p:ph type="body" sz="quarter" idx="59"/>
          </p:nvPr>
        </p:nvSpPr>
        <p:spPr>
          <a:xfrm>
            <a:off x="3570533" y="3653703"/>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82" name="文本占位符 4"/>
          <p:cNvSpPr>
            <a:spLocks noGrp="1"/>
          </p:cNvSpPr>
          <p:nvPr>
            <p:ph type="body" sz="quarter" idx="61"/>
          </p:nvPr>
        </p:nvSpPr>
        <p:spPr>
          <a:xfrm>
            <a:off x="3570533" y="427063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86" name="文本占位符 4"/>
          <p:cNvSpPr>
            <a:spLocks noGrp="1"/>
          </p:cNvSpPr>
          <p:nvPr>
            <p:ph type="body" sz="quarter" idx="63"/>
          </p:nvPr>
        </p:nvSpPr>
        <p:spPr>
          <a:xfrm>
            <a:off x="3570533" y="4875595"/>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90" name="文本占位符 4"/>
          <p:cNvSpPr>
            <a:spLocks noGrp="1"/>
          </p:cNvSpPr>
          <p:nvPr>
            <p:ph type="body" sz="quarter" idx="65"/>
          </p:nvPr>
        </p:nvSpPr>
        <p:spPr>
          <a:xfrm>
            <a:off x="3570533" y="5507816"/>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免责声明">
    <p:spTree>
      <p:nvGrpSpPr>
        <p:cNvPr id="1" name=""/>
        <p:cNvGrpSpPr/>
        <p:nvPr/>
      </p:nvGrpSpPr>
      <p:grpSpPr>
        <a:xfrm>
          <a:off x="0" y="0"/>
          <a:ext cx="0" cy="0"/>
          <a:chOff x="0" y="0"/>
          <a:chExt cx="0" cy="0"/>
        </a:xfrm>
      </p:grpSpPr>
      <p:sp>
        <p:nvSpPr>
          <p:cNvPr id="16388" name="文本框 1"/>
          <p:cNvSpPr txBox="1"/>
          <p:nvPr userDrawn="1"/>
        </p:nvSpPr>
        <p:spPr>
          <a:xfrm>
            <a:off x="277813" y="63500"/>
            <a:ext cx="4557712" cy="523875"/>
          </a:xfrm>
          <a:prstGeom prst="rect">
            <a:avLst/>
          </a:prstGeom>
          <a:noFill/>
          <a:ln w="9525">
            <a:noFill/>
          </a:ln>
        </p:spPr>
        <p:txBody>
          <a:bodyPr anchor="t" anchorCtr="0">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风险提示与免责声明</a:t>
            </a:r>
          </a:p>
        </p:txBody>
      </p:sp>
      <p:sp>
        <p:nvSpPr>
          <p:cNvPr id="3" name="矩形 2"/>
          <p:cNvSpPr/>
          <p:nvPr/>
        </p:nvSpPr>
        <p:spPr>
          <a:xfrm>
            <a:off x="1366838" y="1038225"/>
            <a:ext cx="9448800" cy="4433888"/>
          </a:xfrm>
          <a:prstGeom prst="rect">
            <a:avLst/>
          </a:prstGeom>
        </p:spPr>
        <p:txBody>
          <a:bodyPr wrap="square">
            <a:spAutoFit/>
          </a:bodyPr>
          <a:lstStyle/>
          <a:p>
            <a:pPr marL="0" marR="0" lvl="0" indent="254000" algn="l" defTabSz="914400" rtl="0" eaLnBrk="1" fontAlgn="auto" latinLnBrk="0" hangingPunct="1">
              <a:lnSpc>
                <a:spcPct val="225000"/>
              </a:lnSpc>
              <a:spcBef>
                <a:spcPts val="0"/>
              </a:spcBef>
              <a:spcAft>
                <a:spcPts val="0"/>
              </a:spcAft>
              <a:buClrTx/>
              <a:buSzTx/>
              <a:buFontTx/>
              <a:buNone/>
              <a:defRPr/>
            </a:pPr>
            <a:r>
              <a:rPr kumimoji="0" lang="zh-CN" altLang="zh-CN" sz="1600" b="0" i="0" u="none" strike="noStrike" kern="100" cap="none" spc="0" normalizeH="0" baseline="0" noProof="0" dirty="0">
                <a:ln>
                  <a:noFill/>
                </a:ln>
                <a:solidFill>
                  <a:schemeClr val="tx1"/>
                </a:solidFill>
                <a:effectLst/>
                <a:uLnTx/>
                <a:uFillTx/>
                <a:latin typeface="Arial" panose="020B0604020202020204" pitchFamily="34" charset="0"/>
                <a:ea typeface="思源黑体" panose="020B0500000000000000" pitchFamily="34" charset="-122"/>
                <a:cs typeface="Times New Roman" panose="02020603050405020304" pitchFamily="18" charset="0"/>
              </a:rPr>
              <a:t>本报告由东海期货有限责任公司研究所团队完成，报告中信息均源于公开可获得资料。东海期货力求报告内容的客观、公正，但对这些信息的准确性及完整性不做任何保证，也不保证所包含的信息和建议不会发生任何变更。报告中的观点、结论和建议等全部内容只提供给客户做参考之用，并不构成对客户的投资建议，也未考虑个别客户特殊的投资目标、财务状况或需要，客户不应单纯依靠本报告而取代个人的独立判断。在任何情况下，本公司不对任何人因使用本报告中的任何内容所导致的任何损失负任何责任，交易者需自行承担风险。本报告版权仅为东海期货有限责任公司研究所所有，未经书面许可，任何机构和个人不得以任何形式翻版、复制发布，如引用、转载、刊发，须注明出处为东海期货有限责任公司。</a:t>
            </a:r>
            <a:endParaRPr kumimoji="0" lang="zh-CN" altLang="zh-CN" sz="1600" b="0" i="0" u="none" strike="noStrike" kern="100" cap="none" spc="0" normalizeH="0" baseline="0" noProof="0" dirty="0">
              <a:ln>
                <a:noFill/>
              </a:ln>
              <a:solidFill>
                <a:schemeClr val="tx1"/>
              </a:solidFill>
              <a:effectLst/>
              <a:uLnTx/>
              <a:uFillTx/>
              <a:latin typeface="Arial" panose="020B0604020202020204" pitchFamily="34" charset="0"/>
              <a:ea typeface="方正兰亭圆简体"/>
              <a:cs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
        <p:nvSpPr>
          <p:cNvPr id="17410" name="Rectangle"/>
          <p:cNvSpPr/>
          <p:nvPr userDrawn="1"/>
        </p:nvSpPr>
        <p:spPr>
          <a:xfrm>
            <a:off x="-7937" y="-34925"/>
            <a:ext cx="12199937" cy="4257675"/>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sp>
        <p:nvSpPr>
          <p:cNvPr id="3" name="Runoratsunkatu 5, Espoo, Finland, 02600"/>
          <p:cNvSpPr txBox="1"/>
          <p:nvPr/>
        </p:nvSpPr>
        <p:spPr>
          <a:xfrm>
            <a:off x="2551113" y="5622925"/>
            <a:ext cx="3178175" cy="23495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微信公众号：东海期货研究（</a:t>
            </a:r>
            <a:r>
              <a:rPr kumimoji="0" lang="en-US" altLang="zh-CN" sz="11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dhqhyj</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sp>
        <p:nvSpPr>
          <p:cNvPr id="4" name="Graphic 34"/>
          <p:cNvSpPr/>
          <p:nvPr/>
        </p:nvSpPr>
        <p:spPr>
          <a:xfrm>
            <a:off x="2189163" y="6010275"/>
            <a:ext cx="236538" cy="234950"/>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bg1">
              <a:lumMod val="50000"/>
            </a:schemeClr>
          </a:solidFill>
          <a:ln w="12700" cap="flat">
            <a:noFill/>
            <a:miter lim="400000"/>
          </a:ln>
          <a:effectLst/>
        </p:spPr>
        <p:txBody>
          <a:bodyPr wrap="square" lIns="22860" tIns="22860" rIns="22860" bIns="2286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5" name="+1234567890"/>
          <p:cNvSpPr txBox="1"/>
          <p:nvPr/>
        </p:nvSpPr>
        <p:spPr>
          <a:xfrm>
            <a:off x="2563813" y="5991225"/>
            <a:ext cx="1436688" cy="237244"/>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021-68756925</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grpSp>
        <p:nvGrpSpPr>
          <p:cNvPr id="17414" name="Group"/>
          <p:cNvGrpSpPr/>
          <p:nvPr userDrawn="1"/>
        </p:nvGrpSpPr>
        <p:grpSpPr>
          <a:xfrm>
            <a:off x="8820150" y="3146425"/>
            <a:ext cx="250825" cy="330200"/>
            <a:chOff x="0" y="0"/>
            <a:chExt cx="500850" cy="660399"/>
          </a:xfrm>
        </p:grpSpPr>
        <p:sp>
          <p:nvSpPr>
            <p:cNvPr id="17415" name="Graphic 2"/>
            <p:cNvSpPr/>
            <p:nvPr/>
          </p:nvSpPr>
          <p:spPr>
            <a:xfrm>
              <a:off x="-1" y="-1"/>
              <a:ext cx="500852" cy="660401"/>
            </a:xfrm>
            <a:custGeom>
              <a:avLst/>
              <a:gdLst/>
              <a:ahLst/>
              <a:cxnLst>
                <a:cxn ang="0">
                  <a:pos x="250426" y="330201"/>
                </a:cxn>
                <a:cxn ang="5898240">
                  <a:pos x="250426" y="330201"/>
                </a:cxn>
                <a:cxn ang="11796480">
                  <a:pos x="250426" y="330201"/>
                </a:cxn>
                <a:cxn ang="17694720">
                  <a:pos x="250426" y="330201"/>
                </a:cxn>
              </a:cxnLst>
              <a:rect l="0" t="0" r="0" b="0"/>
              <a:pathLst>
                <a:path w="19668" h="20547">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a:noFill/>
            </a:ln>
          </p:spPr>
          <p:txBody>
            <a:bodyPr/>
            <a:lstStyle/>
            <a:p>
              <a:endParaRPr lang="zh-CN" altLang="en-US"/>
            </a:p>
          </p:txBody>
        </p:sp>
        <p:sp>
          <p:nvSpPr>
            <p:cNvPr id="17416" name="Graphic 84"/>
            <p:cNvSpPr/>
            <p:nvPr/>
          </p:nvSpPr>
          <p:spPr>
            <a:xfrm>
              <a:off x="140352" y="147451"/>
              <a:ext cx="220149" cy="220149"/>
            </a:xfrm>
            <a:custGeom>
              <a:avLst/>
              <a:gdLst/>
              <a:ahLst/>
              <a:cxnLst>
                <a:cxn ang="0">
                  <a:pos x="110075" y="110075"/>
                </a:cxn>
                <a:cxn ang="5898240">
                  <a:pos x="110075" y="110075"/>
                </a:cxn>
                <a:cxn ang="11796480">
                  <a:pos x="110075" y="110075"/>
                </a:cxn>
                <a:cxn ang="17694720">
                  <a:pos x="110075" y="110075"/>
                </a:cxn>
              </a:cxnLst>
              <a:rect l="0" t="0" r="0" b="0"/>
              <a:pathLst>
                <a:path w="21600" h="2160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a:noFill/>
            </a:ln>
          </p:spPr>
          <p:txBody>
            <a:bodyPr/>
            <a:lstStyle/>
            <a:p>
              <a:endParaRPr lang="zh-CN" altLang="en-US"/>
            </a:p>
          </p:txBody>
        </p:sp>
      </p:grpSp>
      <p:grpSp>
        <p:nvGrpSpPr>
          <p:cNvPr id="17417" name="组合 10"/>
          <p:cNvGrpSpPr/>
          <p:nvPr userDrawn="1"/>
        </p:nvGrpSpPr>
        <p:grpSpPr>
          <a:xfrm flipH="1">
            <a:off x="3908425" y="2373313"/>
            <a:ext cx="661988" cy="815975"/>
            <a:chOff x="6992938" y="3074988"/>
            <a:chExt cx="863600" cy="1063625"/>
          </a:xfrm>
        </p:grpSpPr>
        <p:sp>
          <p:nvSpPr>
            <p:cNvPr id="17418" name="Freeform 12"/>
            <p:cNvSpPr/>
            <p:nvPr/>
          </p:nvSpPr>
          <p:spPr>
            <a:xfrm>
              <a:off x="6992938" y="3074988"/>
              <a:ext cx="863600" cy="1063625"/>
            </a:xfrm>
            <a:custGeom>
              <a:avLst/>
              <a:gdLst/>
              <a:ahLst/>
              <a:cxnLst>
                <a:cxn ang="0">
                  <a:pos x="863600" y="531813"/>
                </a:cxn>
                <a:cxn ang="0">
                  <a:pos x="0" y="1063625"/>
                </a:cxn>
                <a:cxn ang="0">
                  <a:pos x="0" y="0"/>
                </a:cxn>
                <a:cxn ang="0">
                  <a:pos x="863600" y="531813"/>
                </a:cxn>
              </a:cxnLst>
              <a:rect l="0" t="0" r="0" b="0"/>
              <a:pathLst>
                <a:path w="544" h="670">
                  <a:moveTo>
                    <a:pt x="544" y="335"/>
                  </a:moveTo>
                  <a:lnTo>
                    <a:pt x="0" y="670"/>
                  </a:lnTo>
                  <a:lnTo>
                    <a:pt x="0" y="0"/>
                  </a:lnTo>
                  <a:lnTo>
                    <a:pt x="544" y="335"/>
                  </a:lnTo>
                  <a:close/>
                </a:path>
              </a:pathLst>
            </a:custGeom>
            <a:solidFill>
              <a:schemeClr val="accent2"/>
            </a:solidFill>
            <a:ln w="9525">
              <a:noFill/>
            </a:ln>
          </p:spPr>
          <p:txBody>
            <a:bodyPr/>
            <a:lstStyle/>
            <a:p>
              <a:endParaRPr lang="zh-CN" altLang="en-US"/>
            </a:p>
          </p:txBody>
        </p:sp>
        <p:sp>
          <p:nvSpPr>
            <p:cNvPr id="17419" name="Freeform 13"/>
            <p:cNvSpPr/>
            <p:nvPr/>
          </p:nvSpPr>
          <p:spPr>
            <a:xfrm>
              <a:off x="6992938" y="3506788"/>
              <a:ext cx="511175" cy="631825"/>
            </a:xfrm>
            <a:custGeom>
              <a:avLst/>
              <a:gdLst/>
              <a:ahLst/>
              <a:cxnLst>
                <a:cxn ang="0">
                  <a:pos x="511175" y="315913"/>
                </a:cxn>
                <a:cxn ang="0">
                  <a:pos x="0" y="631825"/>
                </a:cxn>
                <a:cxn ang="0">
                  <a:pos x="0" y="0"/>
                </a:cxn>
                <a:cxn ang="0">
                  <a:pos x="511175" y="315913"/>
                </a:cxn>
              </a:cxnLst>
              <a:rect l="0" t="0" r="0" b="0"/>
              <a:pathLst>
                <a:path w="322" h="398">
                  <a:moveTo>
                    <a:pt x="322" y="199"/>
                  </a:moveTo>
                  <a:lnTo>
                    <a:pt x="0" y="398"/>
                  </a:lnTo>
                  <a:lnTo>
                    <a:pt x="0" y="0"/>
                  </a:lnTo>
                  <a:lnTo>
                    <a:pt x="322" y="199"/>
                  </a:lnTo>
                  <a:close/>
                </a:path>
              </a:pathLst>
            </a:custGeom>
            <a:solidFill>
              <a:schemeClr val="accent1"/>
            </a:solidFill>
            <a:ln w="9525">
              <a:noFill/>
            </a:ln>
          </p:spPr>
          <p:txBody>
            <a:bodyPr/>
            <a:lstStyle/>
            <a:p>
              <a:endParaRPr lang="zh-CN" altLang="en-US"/>
            </a:p>
          </p:txBody>
        </p:sp>
      </p:grpSp>
      <p:sp>
        <p:nvSpPr>
          <p:cNvPr id="17420" name="文本框 13"/>
          <p:cNvSpPr txBox="1"/>
          <p:nvPr userDrawn="1"/>
        </p:nvSpPr>
        <p:spPr>
          <a:xfrm>
            <a:off x="896938" y="944563"/>
            <a:ext cx="2905125" cy="706437"/>
          </a:xfrm>
          <a:prstGeom prst="rect">
            <a:avLst/>
          </a:prstGeom>
          <a:noFill/>
          <a:ln w="9525">
            <a:noFill/>
          </a:ln>
        </p:spPr>
        <p:txBody>
          <a:bodyPr anchor="t" anchorCtr="0">
            <a:spAutoFit/>
          </a:bodyPr>
          <a:lstStyle/>
          <a:p>
            <a:pPr lvl="0"/>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a:t>
            </a:r>
          </a:p>
        </p:txBody>
      </p:sp>
      <p:sp>
        <p:nvSpPr>
          <p:cNvPr id="17421" name="文本框 14"/>
          <p:cNvSpPr txBox="1"/>
          <p:nvPr userDrawn="1"/>
        </p:nvSpPr>
        <p:spPr>
          <a:xfrm>
            <a:off x="896938" y="2274888"/>
            <a:ext cx="4700587" cy="1201737"/>
          </a:xfrm>
          <a:prstGeom prst="rect">
            <a:avLst/>
          </a:prstGeom>
          <a:noFill/>
          <a:ln w="9525">
            <a:noFill/>
          </a:ln>
        </p:spPr>
        <p:txBody>
          <a:bodyPr anchor="t" anchorCtr="0">
            <a:spAutoFit/>
          </a:bodyPr>
          <a:lstStyle/>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公司地址：上海浦东新区峨山路</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505</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号东方纯一大厦</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楼</a:t>
            </a:r>
            <a:endPar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endParaRP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邮政编码：</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200127</a:t>
            </a: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公司网址：</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www.qh168.com.cn</a:t>
            </a:r>
          </a:p>
        </p:txBody>
      </p:sp>
      <p:pic>
        <p:nvPicPr>
          <p:cNvPr id="17422" name="图片 15" descr="QR 代码&#10;&#10;描述已自动生成"/>
          <p:cNvPicPr>
            <a:picLocks noChangeAspect="1"/>
          </p:cNvPicPr>
          <p:nvPr userDrawn="1"/>
        </p:nvPicPr>
        <p:blipFill>
          <a:blip r:embed="rId2"/>
          <a:stretch>
            <a:fillRect/>
          </a:stretch>
        </p:blipFill>
        <p:spPr>
          <a:xfrm>
            <a:off x="896938" y="5148263"/>
            <a:ext cx="1184275" cy="1184275"/>
          </a:xfrm>
          <a:prstGeom prst="rect">
            <a:avLst/>
          </a:prstGeom>
          <a:noFill/>
          <a:ln w="9525">
            <a:noFill/>
          </a:ln>
        </p:spPr>
      </p:pic>
      <p:pic>
        <p:nvPicPr>
          <p:cNvPr id="17" name="图片占位符 1"/>
          <p:cNvPicPr>
            <a:picLocks noChangeAspect="1"/>
          </p:cNvPicPr>
          <p:nvPr/>
        </p:nvPicPr>
        <p:blipFill>
          <a:blip r:embed="rId3"/>
          <a:srcRect l="7693" r="7693"/>
          <a:stretch>
            <a:fillRect/>
          </a:stretch>
        </p:blipFill>
        <p:spPr>
          <a:xfrm>
            <a:off x="7512685" y="1373505"/>
            <a:ext cx="3064510" cy="4404360"/>
          </a:xfrm>
          <a:prstGeom prst="roundRect">
            <a:avLst/>
          </a:prstGeom>
          <a:ln>
            <a:solidFill>
              <a:srgbClr val="000000">
                <a:alpha val="0"/>
              </a:srgbClr>
            </a:solidFill>
          </a:ln>
        </p:spPr>
      </p:pic>
      <p:pic>
        <p:nvPicPr>
          <p:cNvPr id="18" name="图片 17"/>
          <p:cNvPicPr>
            <a:picLocks noChangeAspect="1"/>
          </p:cNvPicPr>
          <p:nvPr/>
        </p:nvPicPr>
        <p:blipFill>
          <a:blip r:embed="rId4" cstate="print">
            <a:duotone>
              <a:schemeClr val="accent3">
                <a:shade val="45000"/>
                <a:satMod val="135000"/>
              </a:schemeClr>
              <a:prstClr val="white"/>
            </a:duotone>
          </a:blip>
          <a:stretch>
            <a:fillRect/>
          </a:stretch>
        </p:blipFill>
        <p:spPr>
          <a:xfrm>
            <a:off x="2173838" y="5619804"/>
            <a:ext cx="285067" cy="285066"/>
          </a:xfrm>
          <a:prstGeom prst="rect">
            <a:avLst/>
          </a:prstGeom>
        </p:spPr>
      </p:pic>
      <p:pic>
        <p:nvPicPr>
          <p:cNvPr id="19" name="图片 18"/>
          <p:cNvPicPr>
            <a:picLocks noChangeAspect="1"/>
          </p:cNvPicPr>
          <p:nvPr/>
        </p:nvPicPr>
        <p:blipFill>
          <a:blip r:embed="rId5" cstate="print">
            <a:duotone>
              <a:schemeClr val="accent3">
                <a:shade val="45000"/>
                <a:satMod val="135000"/>
              </a:schemeClr>
              <a:prstClr val="white"/>
            </a:duotone>
          </a:blip>
          <a:stretch>
            <a:fillRect/>
          </a:stretch>
        </p:blipFill>
        <p:spPr>
          <a:xfrm>
            <a:off x="4138930" y="5993130"/>
            <a:ext cx="276225" cy="288925"/>
          </a:xfrm>
          <a:prstGeom prst="rect">
            <a:avLst/>
          </a:prstGeom>
        </p:spPr>
      </p:pic>
      <p:sp>
        <p:nvSpPr>
          <p:cNvPr id="20" name="+1234567890"/>
          <p:cNvSpPr txBox="1"/>
          <p:nvPr/>
        </p:nvSpPr>
        <p:spPr>
          <a:xfrm>
            <a:off x="4416425" y="6045200"/>
            <a:ext cx="1679575" cy="236538"/>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Jialj@qh168.com.cn</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pic>
        <p:nvPicPr>
          <p:cNvPr id="17427" name="图片 20"/>
          <p:cNvPicPr>
            <a:picLocks noChangeAspect="1"/>
          </p:cNvPicPr>
          <p:nvPr userDrawn="1"/>
        </p:nvPicPr>
        <p:blipFill>
          <a:blip r:embed="rId6"/>
          <a:stretch>
            <a:fillRect/>
          </a:stretch>
        </p:blipFill>
        <p:spPr>
          <a:xfrm>
            <a:off x="909638" y="4500563"/>
            <a:ext cx="2152650" cy="585787"/>
          </a:xfrm>
          <a:prstGeom prst="rect">
            <a:avLst/>
          </a:prstGeom>
          <a:noFill/>
          <a:ln w="9525">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空白">
    <p:bg>
      <p:bgPr>
        <a:solidFill>
          <a:schemeClr val="bg2"/>
        </a:solidFill>
        <a:effectLst/>
      </p:bgPr>
    </p:bg>
    <p:spTree>
      <p:nvGrpSpPr>
        <p:cNvPr id="1" name=""/>
        <p:cNvGrpSpPr/>
        <p:nvPr/>
      </p:nvGrpSpPr>
      <p:grpSpPr>
        <a:xfrm>
          <a:off x="0" y="0"/>
          <a:ext cx="0" cy="0"/>
          <a:chOff x="0" y="0"/>
          <a:chExt cx="0" cy="0"/>
        </a:xfrm>
      </p:grpSpPr>
      <p:sp>
        <p:nvSpPr>
          <p:cNvPr id="18436" name="文本框 1"/>
          <p:cNvSpPr txBox="1"/>
          <p:nvPr userDrawn="1"/>
        </p:nvSpPr>
        <p:spPr>
          <a:xfrm>
            <a:off x="10102850" y="6654800"/>
            <a:ext cx="2566988" cy="230188"/>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数据来源：第三方、隆众、东海期货整理</a:t>
            </a:r>
          </a:p>
        </p:txBody>
      </p:sp>
      <p:cxnSp>
        <p:nvCxnSpPr>
          <p:cNvPr id="3" name="直接连接符 2"/>
          <p:cNvCxnSpPr/>
          <p:nvPr/>
        </p:nvCxnSpPr>
        <p:spPr>
          <a:xfrm>
            <a:off x="10196513" y="6662738"/>
            <a:ext cx="18176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空白">
    <p:bg>
      <p:bgPr>
        <a:solidFill>
          <a:schemeClr val="bg2"/>
        </a:solidFill>
        <a:effectLst/>
      </p:bgPr>
    </p:bg>
    <p:spTree>
      <p:nvGrpSpPr>
        <p:cNvPr id="1" name=""/>
        <p:cNvGrpSpPr/>
        <p:nvPr/>
      </p:nvGrpSpPr>
      <p:grpSpPr>
        <a:xfrm>
          <a:off x="0" y="0"/>
          <a:ext cx="0" cy="0"/>
          <a:chOff x="0" y="0"/>
          <a:chExt cx="0" cy="0"/>
        </a:xfrm>
      </p:grpSpPr>
      <p:sp>
        <p:nvSpPr>
          <p:cNvPr id="2"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封面">
    <p:bg>
      <p:bgPr>
        <a:solidFill>
          <a:schemeClr val="bg2"/>
        </a:solidFill>
        <a:effectLst/>
      </p:bgPr>
    </p:bg>
    <p:spTree>
      <p:nvGrpSpPr>
        <p:cNvPr id="1" name=""/>
        <p:cNvGrpSpPr/>
        <p:nvPr/>
      </p:nvGrpSpPr>
      <p:grpSpPr>
        <a:xfrm>
          <a:off x="0" y="0"/>
          <a:ext cx="0" cy="0"/>
          <a:chOff x="0" y="0"/>
          <a:chExt cx="0" cy="0"/>
        </a:xfrm>
      </p:grpSpPr>
      <p:sp>
        <p:nvSpPr>
          <p:cNvPr id="3" name="Freeform 8"/>
          <p:cNvSpPr/>
          <p:nvPr/>
        </p:nvSpPr>
        <p:spPr>
          <a:xfrm>
            <a:off x="303213" y="36513"/>
            <a:ext cx="11442700" cy="6742113"/>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chemeClr val="bg1">
              <a:lumMod val="75000"/>
            </a:schemeClr>
          </a:solidFill>
          <a:ln w="12700">
            <a:miter lim="400000"/>
          </a:ln>
        </p:spPr>
        <p:txBody>
          <a:bodyPr tIns="45719" bIns="45719"/>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20483" name="Rectangle"/>
          <p:cNvSpPr/>
          <p:nvPr userDrawn="1"/>
        </p:nvSpPr>
        <p:spPr>
          <a:xfrm>
            <a:off x="4076700" y="4259263"/>
            <a:ext cx="4162425" cy="76200"/>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pic>
        <p:nvPicPr>
          <p:cNvPr id="20484" name="图片 6"/>
          <p:cNvPicPr>
            <a:picLocks noChangeAspect="1"/>
          </p:cNvPicPr>
          <p:nvPr userDrawn="1"/>
        </p:nvPicPr>
        <p:blipFill>
          <a:blip r:embed="rId2"/>
          <a:stretch>
            <a:fillRect/>
          </a:stretch>
        </p:blipFill>
        <p:spPr>
          <a:xfrm>
            <a:off x="4635500" y="1743075"/>
            <a:ext cx="2622550" cy="714375"/>
          </a:xfrm>
          <a:prstGeom prst="rect">
            <a:avLst/>
          </a:prstGeom>
          <a:noFill/>
          <a:ln w="9525">
            <a:noFill/>
          </a:ln>
        </p:spPr>
      </p:pic>
      <p:sp>
        <p:nvSpPr>
          <p:cNvPr id="8" name="Rectangle"/>
          <p:cNvSpPr/>
          <p:nvPr/>
        </p:nvSpPr>
        <p:spPr>
          <a:xfrm>
            <a:off x="-3175" y="-26987"/>
            <a:ext cx="12199938" cy="833438"/>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9" name="Rectangle"/>
          <p:cNvSpPr/>
          <p:nvPr/>
        </p:nvSpPr>
        <p:spPr>
          <a:xfrm>
            <a:off x="-17462" y="6002338"/>
            <a:ext cx="12199938" cy="858838"/>
          </a:xfrm>
          <a:prstGeom prst="rect">
            <a:avLst/>
          </a:prstGeom>
          <a:solidFill>
            <a:schemeClr val="accent1"/>
          </a:solidFill>
          <a:ln w="12700">
            <a:miter lim="400000"/>
          </a:ln>
          <a:effectLst>
            <a:outerShdw blurRad="50800" dist="38100" dir="16200000"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20487" name="文本框 10"/>
          <p:cNvSpPr txBox="1"/>
          <p:nvPr userDrawn="1"/>
        </p:nvSpPr>
        <p:spPr>
          <a:xfrm>
            <a:off x="8280400" y="5673725"/>
            <a:ext cx="3754438" cy="307975"/>
          </a:xfrm>
          <a:prstGeom prst="rect">
            <a:avLst/>
          </a:prstGeom>
          <a:noFill/>
          <a:ln w="9525">
            <a:noFill/>
          </a:ln>
        </p:spPr>
        <p:txBody>
          <a:bodyPr anchor="t" anchorCtr="0">
            <a:spAutoFit/>
          </a:bodyPr>
          <a:lstStyle/>
          <a:p>
            <a:pPr lvl="0"/>
            <a:r>
              <a:rPr lang="zh-CN" altLang="en-US" sz="1400" b="1" dirty="0">
                <a:solidFill>
                  <a:srgbClr val="C00000"/>
                </a:solidFill>
                <a:latin typeface="微软雅黑" panose="020B0503020204020204" pitchFamily="34" charset="-122"/>
                <a:ea typeface="微软雅黑" panose="020B0503020204020204" pitchFamily="34" charset="-122"/>
              </a:rPr>
              <a:t>投资咨询业务资格：证监许可</a:t>
            </a:r>
            <a:r>
              <a:rPr lang="en-US" altLang="zh-CN" sz="1400" b="1" dirty="0">
                <a:solidFill>
                  <a:srgbClr val="C00000"/>
                </a:solidFill>
                <a:latin typeface="微软雅黑" panose="020B0503020204020204" pitchFamily="34" charset="-122"/>
                <a:ea typeface="微软雅黑" panose="020B0503020204020204" pitchFamily="34" charset="-122"/>
              </a:rPr>
              <a:t>[2011]1771</a:t>
            </a:r>
            <a:r>
              <a:rPr lang="zh-CN" altLang="en-US" sz="1400" b="1" dirty="0">
                <a:solidFill>
                  <a:srgbClr val="C00000"/>
                </a:solidFill>
                <a:latin typeface="微软雅黑" panose="020B0503020204020204" pitchFamily="34" charset="-122"/>
                <a:ea typeface="微软雅黑" panose="020B0503020204020204" pitchFamily="34" charset="-122"/>
              </a:rPr>
              <a:t>号</a:t>
            </a:r>
          </a:p>
        </p:txBody>
      </p:sp>
      <p:sp>
        <p:nvSpPr>
          <p:cNvPr id="2" name="标题 1"/>
          <p:cNvSpPr>
            <a:spLocks noGrp="1"/>
          </p:cNvSpPr>
          <p:nvPr>
            <p:ph type="title"/>
          </p:nvPr>
        </p:nvSpPr>
        <p:spPr>
          <a:xfrm>
            <a:off x="1528011" y="2874900"/>
            <a:ext cx="8831178" cy="611516"/>
          </a:xfrm>
          <a:prstGeom prst="rect">
            <a:avLst/>
          </a:prstGeom>
        </p:spPr>
        <p:txBody>
          <a:bodyPr/>
          <a:lstStyle>
            <a:lvl1pPr algn="ctr">
              <a:defRPr sz="3600" b="1">
                <a:solidFill>
                  <a:schemeClr val="accent1"/>
                </a:solidFill>
              </a:defRPr>
            </a:lvl1pPr>
          </a:lstStyle>
          <a:p>
            <a:pPr fontAlgn="auto"/>
            <a:endParaRPr lang="zh-CN" altLang="en-US" strike="noStrike" noProof="1"/>
          </a:p>
        </p:txBody>
      </p:sp>
      <p:sp>
        <p:nvSpPr>
          <p:cNvPr id="22" name="文本占位符 21"/>
          <p:cNvSpPr>
            <a:spLocks noGrp="1"/>
          </p:cNvSpPr>
          <p:nvPr>
            <p:ph type="body" sz="quarter" idx="12"/>
          </p:nvPr>
        </p:nvSpPr>
        <p:spPr>
          <a:xfrm>
            <a:off x="4766838" y="3567912"/>
            <a:ext cx="2658324" cy="258763"/>
          </a:xfrm>
          <a:prstGeom prst="rect">
            <a:avLst/>
          </a:prstGeom>
        </p:spPr>
        <p:txBody>
          <a:bodyPr/>
          <a:lstStyle>
            <a:lvl1pPr marL="0" indent="0" algn="ctr">
              <a:buNone/>
              <a:defRPr sz="1600">
                <a:solidFill>
                  <a:schemeClr val="tx1"/>
                </a:solidFill>
              </a:defRPr>
            </a:lvl1pPr>
          </a:lstStyle>
          <a:p>
            <a:pPr lvl="0" fontAlgn="auto"/>
            <a:r>
              <a:rPr lang="zh-CN" altLang="en-US" strike="noStrike" noProof="1"/>
              <a:t>单击此处编辑母版文本样式</a:t>
            </a:r>
          </a:p>
        </p:txBody>
      </p:sp>
      <p:sp>
        <p:nvSpPr>
          <p:cNvPr id="26" name="文本占位符 25"/>
          <p:cNvSpPr>
            <a:spLocks noGrp="1"/>
          </p:cNvSpPr>
          <p:nvPr>
            <p:ph type="body" sz="quarter" idx="13"/>
          </p:nvPr>
        </p:nvSpPr>
        <p:spPr>
          <a:xfrm>
            <a:off x="6479049" y="4366173"/>
            <a:ext cx="1834577" cy="258496"/>
          </a:xfrm>
          <a:prstGeom prst="rect">
            <a:avLst/>
          </a:prstGeom>
        </p:spPr>
        <p:txBody>
          <a:bodyPr/>
          <a:lstStyle>
            <a:lvl1pPr marL="0" indent="0" algn="r">
              <a:buNone/>
              <a:defRPr sz="1400"/>
            </a:lvl1pPr>
            <a:lvl2pPr marL="457200" indent="0" algn="r">
              <a:buNone/>
              <a:defRPr sz="1600"/>
            </a:lvl2pPr>
          </a:lstStyle>
          <a:p>
            <a:pPr lvl="0" fontAlgn="auto"/>
            <a:r>
              <a:rPr lang="zh-CN" altLang="en-US" strike="noStrike" noProof="1"/>
              <a:t>单击此处编辑母版文本样式</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封面">
    <p:bg>
      <p:bgPr>
        <a:solidFill>
          <a:schemeClr val="bg2"/>
        </a:solidFill>
        <a:effectLst/>
      </p:bgPr>
    </p:bg>
    <p:spTree>
      <p:nvGrpSpPr>
        <p:cNvPr id="1" name=""/>
        <p:cNvGrpSpPr/>
        <p:nvPr/>
      </p:nvGrpSpPr>
      <p:grpSpPr>
        <a:xfrm>
          <a:off x="0" y="0"/>
          <a:ext cx="0" cy="0"/>
          <a:chOff x="0" y="0"/>
          <a:chExt cx="0" cy="0"/>
        </a:xfrm>
      </p:grpSpPr>
      <p:sp>
        <p:nvSpPr>
          <p:cNvPr id="3" name="Freeform 8"/>
          <p:cNvSpPr/>
          <p:nvPr/>
        </p:nvSpPr>
        <p:spPr>
          <a:xfrm>
            <a:off x="303213" y="36513"/>
            <a:ext cx="11442700" cy="6742113"/>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chemeClr val="bg1">
              <a:lumMod val="75000"/>
            </a:schemeClr>
          </a:solidFill>
          <a:ln w="12700">
            <a:miter lim="400000"/>
          </a:ln>
        </p:spPr>
        <p:txBody>
          <a:bodyPr tIns="45719" bIns="45719"/>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4099" name="Rectangle"/>
          <p:cNvSpPr/>
          <p:nvPr userDrawn="1"/>
        </p:nvSpPr>
        <p:spPr>
          <a:xfrm>
            <a:off x="4076700" y="4259263"/>
            <a:ext cx="4162425" cy="76200"/>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pic>
        <p:nvPicPr>
          <p:cNvPr id="4100" name="图片 3"/>
          <p:cNvPicPr>
            <a:picLocks noChangeAspect="1"/>
          </p:cNvPicPr>
          <p:nvPr userDrawn="1"/>
        </p:nvPicPr>
        <p:blipFill>
          <a:blip r:embed="rId2"/>
          <a:stretch>
            <a:fillRect/>
          </a:stretch>
        </p:blipFill>
        <p:spPr>
          <a:xfrm>
            <a:off x="4635500" y="1743075"/>
            <a:ext cx="2622550" cy="714375"/>
          </a:xfrm>
          <a:prstGeom prst="rect">
            <a:avLst/>
          </a:prstGeom>
          <a:noFill/>
          <a:ln w="9525">
            <a:noFill/>
          </a:ln>
        </p:spPr>
      </p:pic>
      <p:sp>
        <p:nvSpPr>
          <p:cNvPr id="5" name="Rectangle"/>
          <p:cNvSpPr/>
          <p:nvPr/>
        </p:nvSpPr>
        <p:spPr>
          <a:xfrm>
            <a:off x="-3175" y="-26987"/>
            <a:ext cx="12199938" cy="833438"/>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6" name="Rectangle"/>
          <p:cNvSpPr/>
          <p:nvPr/>
        </p:nvSpPr>
        <p:spPr>
          <a:xfrm>
            <a:off x="-17462" y="6002338"/>
            <a:ext cx="12199938" cy="858838"/>
          </a:xfrm>
          <a:prstGeom prst="rect">
            <a:avLst/>
          </a:prstGeom>
          <a:solidFill>
            <a:schemeClr val="accent1"/>
          </a:solidFill>
          <a:ln w="12700">
            <a:miter lim="400000"/>
          </a:ln>
          <a:effectLst>
            <a:outerShdw blurRad="50800" dist="38100" dir="16200000"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4103" name="文本框 6"/>
          <p:cNvSpPr txBox="1"/>
          <p:nvPr userDrawn="1"/>
        </p:nvSpPr>
        <p:spPr>
          <a:xfrm>
            <a:off x="8280400" y="5673725"/>
            <a:ext cx="3754438" cy="307975"/>
          </a:xfrm>
          <a:prstGeom prst="rect">
            <a:avLst/>
          </a:prstGeom>
          <a:noFill/>
          <a:ln w="9525">
            <a:noFill/>
          </a:ln>
        </p:spPr>
        <p:txBody>
          <a:bodyPr anchor="t" anchorCtr="0">
            <a:spAutoFit/>
          </a:bodyPr>
          <a:lstStyle/>
          <a:p>
            <a:pPr lvl="0"/>
            <a:r>
              <a:rPr lang="zh-CN" altLang="en-US" sz="1400" b="1" dirty="0">
                <a:solidFill>
                  <a:srgbClr val="C00000"/>
                </a:solidFill>
                <a:latin typeface="微软雅黑" panose="020B0503020204020204" pitchFamily="34" charset="-122"/>
                <a:ea typeface="微软雅黑" panose="020B0503020204020204" pitchFamily="34" charset="-122"/>
              </a:rPr>
              <a:t>投资咨询业务资格：证监许可</a:t>
            </a:r>
            <a:r>
              <a:rPr lang="en-US" altLang="zh-CN" sz="1400" b="1" dirty="0">
                <a:solidFill>
                  <a:srgbClr val="C00000"/>
                </a:solidFill>
                <a:latin typeface="微软雅黑" panose="020B0503020204020204" pitchFamily="34" charset="-122"/>
                <a:ea typeface="微软雅黑" panose="020B0503020204020204" pitchFamily="34" charset="-122"/>
              </a:rPr>
              <a:t>[2011]1771</a:t>
            </a:r>
            <a:r>
              <a:rPr lang="zh-CN" altLang="en-US" sz="1400" b="1" dirty="0">
                <a:solidFill>
                  <a:srgbClr val="C00000"/>
                </a:solidFill>
                <a:latin typeface="微软雅黑" panose="020B0503020204020204" pitchFamily="34" charset="-122"/>
                <a:ea typeface="微软雅黑" panose="020B0503020204020204" pitchFamily="34" charset="-122"/>
              </a:rPr>
              <a:t>号</a:t>
            </a:r>
          </a:p>
        </p:txBody>
      </p:sp>
      <p:sp>
        <p:nvSpPr>
          <p:cNvPr id="2" name="标题 1"/>
          <p:cNvSpPr>
            <a:spLocks noGrp="1"/>
          </p:cNvSpPr>
          <p:nvPr>
            <p:ph type="title"/>
          </p:nvPr>
        </p:nvSpPr>
        <p:spPr>
          <a:xfrm>
            <a:off x="1528011" y="2874900"/>
            <a:ext cx="8831178" cy="611516"/>
          </a:xfrm>
          <a:prstGeom prst="rect">
            <a:avLst/>
          </a:prstGeom>
        </p:spPr>
        <p:txBody>
          <a:bodyPr/>
          <a:lstStyle>
            <a:lvl1pPr algn="ctr">
              <a:defRPr sz="3600" b="1">
                <a:solidFill>
                  <a:schemeClr val="accent1"/>
                </a:solidFill>
              </a:defRPr>
            </a:lvl1pPr>
          </a:lstStyle>
          <a:p>
            <a:pPr fontAlgn="auto"/>
            <a:endParaRPr lang="zh-CN" altLang="en-US" strike="noStrike" noProof="1"/>
          </a:p>
        </p:txBody>
      </p:sp>
      <p:sp>
        <p:nvSpPr>
          <p:cNvPr id="22" name="文本占位符 21"/>
          <p:cNvSpPr>
            <a:spLocks noGrp="1"/>
          </p:cNvSpPr>
          <p:nvPr>
            <p:ph type="body" sz="quarter" idx="12"/>
          </p:nvPr>
        </p:nvSpPr>
        <p:spPr>
          <a:xfrm>
            <a:off x="4766838" y="3567912"/>
            <a:ext cx="2658324" cy="258763"/>
          </a:xfrm>
          <a:prstGeom prst="rect">
            <a:avLst/>
          </a:prstGeom>
        </p:spPr>
        <p:txBody>
          <a:bodyPr/>
          <a:lstStyle>
            <a:lvl1pPr marL="0" indent="0" algn="ctr">
              <a:buNone/>
              <a:defRPr sz="1600">
                <a:solidFill>
                  <a:schemeClr val="tx1"/>
                </a:solidFill>
              </a:defRPr>
            </a:lvl1pPr>
          </a:lstStyle>
          <a:p>
            <a:pPr lvl="0" fontAlgn="auto"/>
            <a:r>
              <a:rPr lang="zh-CN" altLang="en-US" strike="noStrike" noProof="1"/>
              <a:t>单击此处编辑母版文本样式</a:t>
            </a:r>
          </a:p>
        </p:txBody>
      </p:sp>
      <p:sp>
        <p:nvSpPr>
          <p:cNvPr id="26" name="文本占位符 25"/>
          <p:cNvSpPr>
            <a:spLocks noGrp="1"/>
          </p:cNvSpPr>
          <p:nvPr>
            <p:ph type="body" sz="quarter" idx="13"/>
          </p:nvPr>
        </p:nvSpPr>
        <p:spPr>
          <a:xfrm>
            <a:off x="6479049" y="4366173"/>
            <a:ext cx="1834577" cy="258496"/>
          </a:xfrm>
          <a:prstGeom prst="rect">
            <a:avLst/>
          </a:prstGeom>
        </p:spPr>
        <p:txBody>
          <a:bodyPr/>
          <a:lstStyle>
            <a:lvl1pPr marL="0" indent="0" algn="r">
              <a:buNone/>
              <a:defRPr sz="1400"/>
            </a:lvl1pPr>
            <a:lvl2pPr marL="457200" indent="0" algn="r">
              <a:buNone/>
              <a:defRPr sz="1600"/>
            </a:lvl2pPr>
          </a:lstStyle>
          <a:p>
            <a:pPr lvl="0" fontAlgn="auto"/>
            <a:r>
              <a:rPr lang="zh-CN" altLang="en-US" strike="noStrike" noProof="1"/>
              <a:t>单击此处编辑母版文本样式</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9" name="文本占位符 18"/>
          <p:cNvSpPr>
            <a:spLocks noGrp="1"/>
          </p:cNvSpPr>
          <p:nvPr>
            <p:ph type="body" sz="quarter" idx="10"/>
          </p:nvPr>
        </p:nvSpPr>
        <p:spPr>
          <a:xfrm>
            <a:off x="4188360" y="1314737"/>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0" name="文本占位符 18"/>
          <p:cNvSpPr>
            <a:spLocks noGrp="1"/>
          </p:cNvSpPr>
          <p:nvPr>
            <p:ph type="body" sz="quarter" idx="11"/>
          </p:nvPr>
        </p:nvSpPr>
        <p:spPr>
          <a:xfrm>
            <a:off x="4188360" y="2558475"/>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1" name="文本占位符 18"/>
          <p:cNvSpPr>
            <a:spLocks noGrp="1"/>
          </p:cNvSpPr>
          <p:nvPr>
            <p:ph type="body" sz="quarter" idx="12"/>
          </p:nvPr>
        </p:nvSpPr>
        <p:spPr>
          <a:xfrm>
            <a:off x="4188360" y="3802214"/>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2" name="文本占位符 18"/>
          <p:cNvSpPr>
            <a:spLocks noGrp="1"/>
          </p:cNvSpPr>
          <p:nvPr>
            <p:ph type="body" sz="quarter" idx="13"/>
          </p:nvPr>
        </p:nvSpPr>
        <p:spPr>
          <a:xfrm>
            <a:off x="4188360" y="5045952"/>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1507"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16" name="文本占位符 4"/>
          <p:cNvSpPr>
            <a:spLocks noGrp="1"/>
          </p:cNvSpPr>
          <p:nvPr>
            <p:ph type="body" sz="quarter" idx="19"/>
          </p:nvPr>
        </p:nvSpPr>
        <p:spPr>
          <a:xfrm>
            <a:off x="2333717" y="4366277"/>
            <a:ext cx="7815886" cy="740105"/>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24" name="Picture Placeholder 2"/>
          <p:cNvSpPr>
            <a:spLocks noGrp="1"/>
          </p:cNvSpPr>
          <p:nvPr>
            <p:ph type="pic" sz="quarter" idx="22"/>
          </p:nvPr>
        </p:nvSpPr>
        <p:spPr>
          <a:xfrm>
            <a:off x="2934774" y="1101388"/>
            <a:ext cx="6614897" cy="307120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文本占位符 4"/>
          <p:cNvSpPr>
            <a:spLocks noGrp="1"/>
          </p:cNvSpPr>
          <p:nvPr>
            <p:ph type="body" sz="quarter" idx="26"/>
          </p:nvPr>
        </p:nvSpPr>
        <p:spPr>
          <a:xfrm>
            <a:off x="2934775" y="855636"/>
            <a:ext cx="6614896" cy="219034"/>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8" name="文本占位符 4"/>
          <p:cNvSpPr>
            <a:spLocks noGrp="1"/>
          </p:cNvSpPr>
          <p:nvPr>
            <p:ph type="body" sz="quarter" idx="27"/>
          </p:nvPr>
        </p:nvSpPr>
        <p:spPr>
          <a:xfrm>
            <a:off x="9909544" y="6634720"/>
            <a:ext cx="2296541" cy="193907"/>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11" name="文本占位符 4"/>
          <p:cNvSpPr>
            <a:spLocks noGrp="1"/>
          </p:cNvSpPr>
          <p:nvPr>
            <p:ph type="body" sz="quarter" idx="28"/>
          </p:nvPr>
        </p:nvSpPr>
        <p:spPr>
          <a:xfrm>
            <a:off x="2333717" y="5385091"/>
            <a:ext cx="7815886" cy="740105"/>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2531"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30" name="文本占位符 4"/>
          <p:cNvSpPr>
            <a:spLocks noGrp="1"/>
          </p:cNvSpPr>
          <p:nvPr>
            <p:ph type="body" sz="quarter" idx="19"/>
          </p:nvPr>
        </p:nvSpPr>
        <p:spPr>
          <a:xfrm>
            <a:off x="6376965" y="1414213"/>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1" name="文本占位符 4"/>
          <p:cNvSpPr>
            <a:spLocks noGrp="1"/>
          </p:cNvSpPr>
          <p:nvPr>
            <p:ph type="body" sz="quarter" idx="37"/>
          </p:nvPr>
        </p:nvSpPr>
        <p:spPr>
          <a:xfrm>
            <a:off x="6376966" y="2975261"/>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2" name="文本占位符 4"/>
          <p:cNvSpPr>
            <a:spLocks noGrp="1"/>
          </p:cNvSpPr>
          <p:nvPr>
            <p:ph type="body" sz="quarter" idx="38"/>
          </p:nvPr>
        </p:nvSpPr>
        <p:spPr>
          <a:xfrm>
            <a:off x="6376965" y="4536309"/>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3" name="Picture Placeholder 2"/>
          <p:cNvSpPr>
            <a:spLocks noGrp="1"/>
          </p:cNvSpPr>
          <p:nvPr>
            <p:ph type="pic" sz="quarter" idx="22"/>
          </p:nvPr>
        </p:nvSpPr>
        <p:spPr>
          <a:xfrm>
            <a:off x="623888" y="108657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 name="文本占位符 4"/>
          <p:cNvSpPr>
            <a:spLocks noGrp="1"/>
          </p:cNvSpPr>
          <p:nvPr>
            <p:ph type="body" sz="quarter" idx="26"/>
          </p:nvPr>
        </p:nvSpPr>
        <p:spPr>
          <a:xfrm>
            <a:off x="623892" y="851153"/>
            <a:ext cx="5013313" cy="210261"/>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39"/>
          </p:nvPr>
        </p:nvSpPr>
        <p:spPr>
          <a:xfrm>
            <a:off x="623888" y="378270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40"/>
          </p:nvPr>
        </p:nvSpPr>
        <p:spPr>
          <a:xfrm>
            <a:off x="623892" y="3521122"/>
            <a:ext cx="5013313" cy="23642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文本占位符 4"/>
          <p:cNvSpPr>
            <a:spLocks noGrp="1"/>
          </p:cNvSpPr>
          <p:nvPr>
            <p:ph type="body" sz="quarter" idx="27"/>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3555"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3557" name="文本框 7"/>
          <p:cNvSpPr txBox="1"/>
          <p:nvPr userDrawn="1"/>
        </p:nvSpPr>
        <p:spPr>
          <a:xfrm>
            <a:off x="9874250" y="6543675"/>
            <a:ext cx="3748088" cy="230188"/>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数据来源：第三方、隆众、东海期货整理</a:t>
            </a:r>
          </a:p>
        </p:txBody>
      </p:sp>
      <p:sp>
        <p:nvSpPr>
          <p:cNvPr id="16" name="文本占位符 4"/>
          <p:cNvSpPr>
            <a:spLocks noGrp="1"/>
          </p:cNvSpPr>
          <p:nvPr>
            <p:ph type="body" sz="quarter" idx="19"/>
          </p:nvPr>
        </p:nvSpPr>
        <p:spPr>
          <a:xfrm>
            <a:off x="900750" y="843988"/>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9" name="文本占位符 4"/>
          <p:cNvSpPr>
            <a:spLocks noGrp="1"/>
          </p:cNvSpPr>
          <p:nvPr>
            <p:ph type="body" sz="quarter" idx="26"/>
          </p:nvPr>
        </p:nvSpPr>
        <p:spPr>
          <a:xfrm>
            <a:off x="6479521" y="779867"/>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8" name="Picture Placeholder 2"/>
          <p:cNvSpPr>
            <a:spLocks noGrp="1"/>
          </p:cNvSpPr>
          <p:nvPr>
            <p:ph type="pic" sz="quarter" idx="34"/>
          </p:nvPr>
        </p:nvSpPr>
        <p:spPr>
          <a:xfrm>
            <a:off x="6479521" y="1013700"/>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 name="Picture Placeholder 2"/>
          <p:cNvSpPr>
            <a:spLocks noGrp="1"/>
          </p:cNvSpPr>
          <p:nvPr>
            <p:ph type="pic" sz="quarter" idx="36"/>
          </p:nvPr>
        </p:nvSpPr>
        <p:spPr>
          <a:xfrm>
            <a:off x="6479521" y="377161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5" name="文本占位符 4"/>
          <p:cNvSpPr>
            <a:spLocks noGrp="1"/>
          </p:cNvSpPr>
          <p:nvPr>
            <p:ph type="body" sz="quarter" idx="38"/>
          </p:nvPr>
        </p:nvSpPr>
        <p:spPr>
          <a:xfrm>
            <a:off x="900750" y="1757344"/>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6" name="文本占位符 4"/>
          <p:cNvSpPr>
            <a:spLocks noGrp="1"/>
          </p:cNvSpPr>
          <p:nvPr>
            <p:ph type="body" sz="quarter" idx="39"/>
          </p:nvPr>
        </p:nvSpPr>
        <p:spPr>
          <a:xfrm>
            <a:off x="900750" y="2692734"/>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7" name="文本占位符 4"/>
          <p:cNvSpPr>
            <a:spLocks noGrp="1"/>
          </p:cNvSpPr>
          <p:nvPr>
            <p:ph type="body" sz="quarter" idx="40"/>
          </p:nvPr>
        </p:nvSpPr>
        <p:spPr>
          <a:xfrm>
            <a:off x="6480371" y="3519194"/>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8" name="Picture Placeholder 2"/>
          <p:cNvSpPr>
            <a:spLocks noGrp="1"/>
          </p:cNvSpPr>
          <p:nvPr>
            <p:ph type="pic" sz="quarter" idx="41"/>
          </p:nvPr>
        </p:nvSpPr>
        <p:spPr>
          <a:xfrm>
            <a:off x="587069" y="377572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1" name="文本占位符 4"/>
          <p:cNvSpPr>
            <a:spLocks noGrp="1"/>
          </p:cNvSpPr>
          <p:nvPr>
            <p:ph type="body" sz="quarter" idx="42"/>
          </p:nvPr>
        </p:nvSpPr>
        <p:spPr>
          <a:xfrm>
            <a:off x="587919" y="3523302"/>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3"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4579"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占位符 4"/>
          <p:cNvSpPr>
            <a:spLocks noGrp="1"/>
          </p:cNvSpPr>
          <p:nvPr>
            <p:ph type="body" sz="quarter" idx="27"/>
          </p:nvPr>
        </p:nvSpPr>
        <p:spPr>
          <a:xfrm>
            <a:off x="8793866" y="6571648"/>
            <a:ext cx="3472902" cy="244061"/>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25"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Picture Placeholder 2"/>
          <p:cNvSpPr>
            <a:spLocks noGrp="1"/>
          </p:cNvSpPr>
          <p:nvPr>
            <p:ph type="pic" sz="quarter" idx="41"/>
          </p:nvPr>
        </p:nvSpPr>
        <p:spPr>
          <a:xfrm>
            <a:off x="759845" y="109622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文本占位符 4"/>
          <p:cNvSpPr>
            <a:spLocks noGrp="1"/>
          </p:cNvSpPr>
          <p:nvPr>
            <p:ph type="body" sz="quarter" idx="42"/>
          </p:nvPr>
        </p:nvSpPr>
        <p:spPr>
          <a:xfrm>
            <a:off x="1386709" y="814382"/>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9" name="Picture Placeholder 2"/>
          <p:cNvSpPr>
            <a:spLocks noGrp="1"/>
          </p:cNvSpPr>
          <p:nvPr>
            <p:ph type="pic" sz="quarter" idx="43"/>
          </p:nvPr>
        </p:nvSpPr>
        <p:spPr>
          <a:xfrm>
            <a:off x="6473340" y="1112928"/>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文本占位符 4"/>
          <p:cNvSpPr>
            <a:spLocks noGrp="1"/>
          </p:cNvSpPr>
          <p:nvPr>
            <p:ph type="body" sz="quarter" idx="44"/>
          </p:nvPr>
        </p:nvSpPr>
        <p:spPr>
          <a:xfrm>
            <a:off x="7168837" y="781056"/>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4" name="Picture Placeholder 2"/>
          <p:cNvSpPr>
            <a:spLocks noGrp="1"/>
          </p:cNvSpPr>
          <p:nvPr>
            <p:ph type="pic" sz="quarter" idx="45"/>
          </p:nvPr>
        </p:nvSpPr>
        <p:spPr>
          <a:xfrm>
            <a:off x="871212" y="3832808"/>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 name="文本占位符 4"/>
          <p:cNvSpPr>
            <a:spLocks noGrp="1"/>
          </p:cNvSpPr>
          <p:nvPr>
            <p:ph type="body" sz="quarter" idx="46"/>
          </p:nvPr>
        </p:nvSpPr>
        <p:spPr>
          <a:xfrm>
            <a:off x="1386709" y="3533767"/>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6" name="Picture Placeholder 2"/>
          <p:cNvSpPr>
            <a:spLocks noGrp="1"/>
          </p:cNvSpPr>
          <p:nvPr>
            <p:ph type="pic" sz="quarter" idx="47"/>
          </p:nvPr>
        </p:nvSpPr>
        <p:spPr>
          <a:xfrm>
            <a:off x="6567933" y="3832808"/>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9" name="文本占位符 4"/>
          <p:cNvSpPr>
            <a:spLocks noGrp="1"/>
          </p:cNvSpPr>
          <p:nvPr>
            <p:ph type="body" sz="quarter" idx="48"/>
          </p:nvPr>
        </p:nvSpPr>
        <p:spPr>
          <a:xfrm>
            <a:off x="7336937" y="3533767"/>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4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5603" name="图片 2"/>
          <p:cNvPicPr>
            <a:picLocks noChangeAspect="1"/>
          </p:cNvPicPr>
          <p:nvPr userDrawn="1"/>
        </p:nvPicPr>
        <p:blipFill>
          <a:blip r:embed="rId2"/>
          <a:stretch>
            <a:fillRect/>
          </a:stretch>
        </p:blipFill>
        <p:spPr>
          <a:xfrm>
            <a:off x="10718800" y="6256338"/>
            <a:ext cx="1176338" cy="319087"/>
          </a:xfrm>
          <a:prstGeom prst="rect">
            <a:avLst/>
          </a:prstGeom>
          <a:noFill/>
          <a:ln w="9525">
            <a:noFill/>
          </a:ln>
        </p:spPr>
      </p:pic>
      <p:cxnSp>
        <p:nvCxnSpPr>
          <p:cNvPr id="7" name="直接连接符 6"/>
          <p:cNvCxnSpPr/>
          <p:nvPr/>
        </p:nvCxnSpPr>
        <p:spPr>
          <a:xfrm>
            <a:off x="10226675" y="6575425"/>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占位符 4"/>
          <p:cNvSpPr>
            <a:spLocks noGrp="1"/>
          </p:cNvSpPr>
          <p:nvPr>
            <p:ph type="body" sz="quarter" idx="27"/>
          </p:nvPr>
        </p:nvSpPr>
        <p:spPr>
          <a:xfrm>
            <a:off x="9187752" y="6628401"/>
            <a:ext cx="3472902" cy="244061"/>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25"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Picture Placeholder 2"/>
          <p:cNvSpPr>
            <a:spLocks noGrp="1"/>
          </p:cNvSpPr>
          <p:nvPr>
            <p:ph type="pic" sz="quarter" idx="41"/>
          </p:nvPr>
        </p:nvSpPr>
        <p:spPr>
          <a:xfrm>
            <a:off x="759845" y="718516"/>
            <a:ext cx="5040000" cy="2711669"/>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Picture Placeholder 2"/>
          <p:cNvSpPr>
            <a:spLocks noGrp="1"/>
          </p:cNvSpPr>
          <p:nvPr>
            <p:ph type="pic" sz="quarter" idx="43"/>
          </p:nvPr>
        </p:nvSpPr>
        <p:spPr>
          <a:xfrm>
            <a:off x="5956742" y="737654"/>
            <a:ext cx="5186112" cy="2673391"/>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 name="Picture Placeholder 2"/>
          <p:cNvSpPr>
            <a:spLocks noGrp="1"/>
          </p:cNvSpPr>
          <p:nvPr>
            <p:ph type="pic" sz="quarter" idx="45"/>
          </p:nvPr>
        </p:nvSpPr>
        <p:spPr>
          <a:xfrm>
            <a:off x="759845" y="3486088"/>
            <a:ext cx="5040000" cy="2789041"/>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Picture Placeholder 2"/>
          <p:cNvSpPr>
            <a:spLocks noGrp="1"/>
          </p:cNvSpPr>
          <p:nvPr>
            <p:ph type="pic" sz="quarter" idx="47"/>
          </p:nvPr>
        </p:nvSpPr>
        <p:spPr>
          <a:xfrm>
            <a:off x="5956742" y="3466076"/>
            <a:ext cx="5186112" cy="278904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6627"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p:nvPr>
        </p:nvSpPr>
        <p:spPr>
          <a:xfrm>
            <a:off x="9792586" y="6568952"/>
            <a:ext cx="2413499" cy="25967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36"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37" name="Picture Placeholder 2"/>
          <p:cNvSpPr>
            <a:spLocks noGrp="1"/>
          </p:cNvSpPr>
          <p:nvPr>
            <p:ph type="pic" sz="quarter" idx="43"/>
          </p:nvPr>
        </p:nvSpPr>
        <p:spPr>
          <a:xfrm>
            <a:off x="8101672"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44"/>
          </p:nvPr>
        </p:nvSpPr>
        <p:spPr>
          <a:xfrm>
            <a:off x="8102523" y="1139469"/>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9" name="Picture Placeholder 2"/>
          <p:cNvSpPr>
            <a:spLocks noGrp="1"/>
          </p:cNvSpPr>
          <p:nvPr>
            <p:ph type="pic" sz="quarter" idx="45"/>
          </p:nvPr>
        </p:nvSpPr>
        <p:spPr>
          <a:xfrm>
            <a:off x="8111058"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文本占位符 4"/>
          <p:cNvSpPr>
            <a:spLocks noGrp="1"/>
          </p:cNvSpPr>
          <p:nvPr>
            <p:ph type="body" sz="quarter" idx="46"/>
          </p:nvPr>
        </p:nvSpPr>
        <p:spPr>
          <a:xfrm>
            <a:off x="8111909"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1" name="Picture Placeholder 2"/>
          <p:cNvSpPr>
            <a:spLocks noGrp="1"/>
          </p:cNvSpPr>
          <p:nvPr>
            <p:ph type="pic" sz="quarter" idx="47"/>
          </p:nvPr>
        </p:nvSpPr>
        <p:spPr>
          <a:xfrm>
            <a:off x="4391755"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2" name="文本占位符 4"/>
          <p:cNvSpPr>
            <a:spLocks noGrp="1"/>
          </p:cNvSpPr>
          <p:nvPr>
            <p:ph type="body" sz="quarter" idx="48"/>
          </p:nvPr>
        </p:nvSpPr>
        <p:spPr>
          <a:xfrm>
            <a:off x="4392606" y="1139469"/>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3" name="Picture Placeholder 2"/>
          <p:cNvSpPr>
            <a:spLocks noGrp="1"/>
          </p:cNvSpPr>
          <p:nvPr>
            <p:ph type="pic" sz="quarter" idx="49"/>
          </p:nvPr>
        </p:nvSpPr>
        <p:spPr>
          <a:xfrm>
            <a:off x="440114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4" name="文本占位符 4"/>
          <p:cNvSpPr>
            <a:spLocks noGrp="1"/>
          </p:cNvSpPr>
          <p:nvPr>
            <p:ph type="body" sz="quarter" idx="50"/>
          </p:nvPr>
        </p:nvSpPr>
        <p:spPr>
          <a:xfrm>
            <a:off x="4401992"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5" name="Picture Placeholder 2"/>
          <p:cNvSpPr>
            <a:spLocks noGrp="1"/>
          </p:cNvSpPr>
          <p:nvPr>
            <p:ph type="pic" sz="quarter" idx="51"/>
          </p:nvPr>
        </p:nvSpPr>
        <p:spPr>
          <a:xfrm>
            <a:off x="69037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 name="文本占位符 4"/>
          <p:cNvSpPr>
            <a:spLocks noGrp="1"/>
          </p:cNvSpPr>
          <p:nvPr>
            <p:ph type="body" sz="quarter" idx="52"/>
          </p:nvPr>
        </p:nvSpPr>
        <p:spPr>
          <a:xfrm>
            <a:off x="691222"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7" name="文本占位符 4"/>
          <p:cNvSpPr>
            <a:spLocks noGrp="1"/>
          </p:cNvSpPr>
          <p:nvPr>
            <p:ph type="body" sz="quarter" idx="19"/>
          </p:nvPr>
        </p:nvSpPr>
        <p:spPr>
          <a:xfrm>
            <a:off x="900750" y="1160225"/>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8" name="文本占位符 4"/>
          <p:cNvSpPr>
            <a:spLocks noGrp="1"/>
          </p:cNvSpPr>
          <p:nvPr>
            <p:ph type="body" sz="quarter" idx="38"/>
          </p:nvPr>
        </p:nvSpPr>
        <p:spPr>
          <a:xfrm>
            <a:off x="900750" y="1968633"/>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9" name="文本占位符 4"/>
          <p:cNvSpPr>
            <a:spLocks noGrp="1"/>
          </p:cNvSpPr>
          <p:nvPr>
            <p:ph type="body" sz="quarter" idx="53"/>
          </p:nvPr>
        </p:nvSpPr>
        <p:spPr>
          <a:xfrm>
            <a:off x="900750" y="2777042"/>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张图无文字">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7651"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27"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8" name="Picture Placeholder 2"/>
          <p:cNvSpPr>
            <a:spLocks noGrp="1"/>
          </p:cNvSpPr>
          <p:nvPr>
            <p:ph type="pic" sz="quarter" idx="43"/>
          </p:nvPr>
        </p:nvSpPr>
        <p:spPr>
          <a:xfrm>
            <a:off x="810167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文本占位符 4"/>
          <p:cNvSpPr>
            <a:spLocks noGrp="1"/>
          </p:cNvSpPr>
          <p:nvPr>
            <p:ph type="body" sz="quarter" idx="44"/>
          </p:nvPr>
        </p:nvSpPr>
        <p:spPr>
          <a:xfrm>
            <a:off x="8102523"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0" name="Picture Placeholder 2"/>
          <p:cNvSpPr>
            <a:spLocks noGrp="1"/>
          </p:cNvSpPr>
          <p:nvPr>
            <p:ph type="pic" sz="quarter" idx="45"/>
          </p:nvPr>
        </p:nvSpPr>
        <p:spPr>
          <a:xfrm>
            <a:off x="8111058"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1" name="文本占位符 4"/>
          <p:cNvSpPr>
            <a:spLocks noGrp="1"/>
          </p:cNvSpPr>
          <p:nvPr>
            <p:ph type="body" sz="quarter" idx="46"/>
          </p:nvPr>
        </p:nvSpPr>
        <p:spPr>
          <a:xfrm>
            <a:off x="8111909"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2" name="Picture Placeholder 2"/>
          <p:cNvSpPr>
            <a:spLocks noGrp="1"/>
          </p:cNvSpPr>
          <p:nvPr>
            <p:ph type="pic" sz="quarter" idx="47"/>
          </p:nvPr>
        </p:nvSpPr>
        <p:spPr>
          <a:xfrm>
            <a:off x="4391755"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3" name="文本占位符 4"/>
          <p:cNvSpPr>
            <a:spLocks noGrp="1"/>
          </p:cNvSpPr>
          <p:nvPr>
            <p:ph type="body" sz="quarter" idx="48"/>
          </p:nvPr>
        </p:nvSpPr>
        <p:spPr>
          <a:xfrm>
            <a:off x="4392606"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49"/>
          </p:nvPr>
        </p:nvSpPr>
        <p:spPr>
          <a:xfrm>
            <a:off x="440114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50"/>
          </p:nvPr>
        </p:nvSpPr>
        <p:spPr>
          <a:xfrm>
            <a:off x="4401992"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Picture Placeholder 2"/>
          <p:cNvSpPr>
            <a:spLocks noGrp="1"/>
          </p:cNvSpPr>
          <p:nvPr>
            <p:ph type="pic" sz="quarter" idx="51"/>
          </p:nvPr>
        </p:nvSpPr>
        <p:spPr>
          <a:xfrm>
            <a:off x="69037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52"/>
          </p:nvPr>
        </p:nvSpPr>
        <p:spPr>
          <a:xfrm>
            <a:off x="691222" y="3316073"/>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2" name="Picture Placeholder 2"/>
          <p:cNvSpPr>
            <a:spLocks noGrp="1"/>
          </p:cNvSpPr>
          <p:nvPr>
            <p:ph type="pic" sz="quarter" idx="53"/>
          </p:nvPr>
        </p:nvSpPr>
        <p:spPr>
          <a:xfrm>
            <a:off x="66483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 name="文本占位符 4"/>
          <p:cNvSpPr>
            <a:spLocks noGrp="1"/>
          </p:cNvSpPr>
          <p:nvPr>
            <p:ph type="body" sz="quarter" idx="54"/>
          </p:nvPr>
        </p:nvSpPr>
        <p:spPr>
          <a:xfrm>
            <a:off x="665683" y="1109049"/>
            <a:ext cx="3408492" cy="243847"/>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9" name="文本占位符 4"/>
          <p:cNvSpPr>
            <a:spLocks noGrp="1"/>
          </p:cNvSpPr>
          <p:nvPr>
            <p:ph type="body" sz="quarter" idx="55"/>
          </p:nvPr>
        </p:nvSpPr>
        <p:spPr>
          <a:xfrm>
            <a:off x="690370" y="5344465"/>
            <a:ext cx="10829177"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8张图无文字">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8675"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7" name="直接连接符 6"/>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sz="quarter" idx="43"/>
          </p:nvPr>
        </p:nvSpPr>
        <p:spPr>
          <a:xfrm>
            <a:off x="9044742" y="1439615"/>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6" name="文本占位符 4"/>
          <p:cNvSpPr>
            <a:spLocks noGrp="1"/>
          </p:cNvSpPr>
          <p:nvPr>
            <p:ph type="body" sz="quarter" idx="44"/>
          </p:nvPr>
        </p:nvSpPr>
        <p:spPr>
          <a:xfrm>
            <a:off x="9045593" y="1200840"/>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7" name="Picture Placeholder 2"/>
          <p:cNvSpPr>
            <a:spLocks noGrp="1"/>
          </p:cNvSpPr>
          <p:nvPr>
            <p:ph type="pic" sz="quarter" idx="45"/>
          </p:nvPr>
        </p:nvSpPr>
        <p:spPr>
          <a:xfrm>
            <a:off x="9092012" y="3471373"/>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文本占位符 4"/>
          <p:cNvSpPr>
            <a:spLocks noGrp="1"/>
          </p:cNvSpPr>
          <p:nvPr>
            <p:ph type="body" sz="quarter" idx="46"/>
          </p:nvPr>
        </p:nvSpPr>
        <p:spPr>
          <a:xfrm>
            <a:off x="9092863" y="323259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47"/>
          </p:nvPr>
        </p:nvSpPr>
        <p:spPr>
          <a:xfrm>
            <a:off x="6123245" y="14418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48"/>
          </p:nvPr>
        </p:nvSpPr>
        <p:spPr>
          <a:xfrm>
            <a:off x="6124096" y="1203081"/>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Picture Placeholder 2"/>
          <p:cNvSpPr>
            <a:spLocks noGrp="1"/>
          </p:cNvSpPr>
          <p:nvPr>
            <p:ph type="pic" sz="quarter" idx="49"/>
          </p:nvPr>
        </p:nvSpPr>
        <p:spPr>
          <a:xfrm>
            <a:off x="6170515"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50"/>
          </p:nvPr>
        </p:nvSpPr>
        <p:spPr>
          <a:xfrm>
            <a:off x="6171366" y="323220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9" name="Picture Placeholder 2"/>
          <p:cNvSpPr>
            <a:spLocks noGrp="1"/>
          </p:cNvSpPr>
          <p:nvPr>
            <p:ph type="pic" sz="quarter" idx="51"/>
          </p:nvPr>
        </p:nvSpPr>
        <p:spPr>
          <a:xfrm>
            <a:off x="3228183"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文本占位符 4"/>
          <p:cNvSpPr>
            <a:spLocks noGrp="1"/>
          </p:cNvSpPr>
          <p:nvPr>
            <p:ph type="body" sz="quarter" idx="52"/>
          </p:nvPr>
        </p:nvSpPr>
        <p:spPr>
          <a:xfrm>
            <a:off x="3229034" y="1204223"/>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1" name="Picture Placeholder 2"/>
          <p:cNvSpPr>
            <a:spLocks noGrp="1"/>
          </p:cNvSpPr>
          <p:nvPr>
            <p:ph type="pic" sz="quarter" idx="53"/>
          </p:nvPr>
        </p:nvSpPr>
        <p:spPr>
          <a:xfrm>
            <a:off x="3248157" y="34747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2" name="文本占位符 4"/>
          <p:cNvSpPr>
            <a:spLocks noGrp="1"/>
          </p:cNvSpPr>
          <p:nvPr>
            <p:ph type="body" sz="quarter" idx="54"/>
          </p:nvPr>
        </p:nvSpPr>
        <p:spPr>
          <a:xfrm>
            <a:off x="3249008" y="3233350"/>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3" name="Picture Placeholder 2"/>
          <p:cNvSpPr>
            <a:spLocks noGrp="1"/>
          </p:cNvSpPr>
          <p:nvPr>
            <p:ph type="pic" sz="quarter" idx="55"/>
          </p:nvPr>
        </p:nvSpPr>
        <p:spPr>
          <a:xfrm>
            <a:off x="326650"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4" name="文本占位符 4"/>
          <p:cNvSpPr>
            <a:spLocks noGrp="1"/>
          </p:cNvSpPr>
          <p:nvPr>
            <p:ph type="body" sz="quarter" idx="56"/>
          </p:nvPr>
        </p:nvSpPr>
        <p:spPr>
          <a:xfrm>
            <a:off x="327501" y="1204223"/>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5" name="Picture Placeholder 2"/>
          <p:cNvSpPr>
            <a:spLocks noGrp="1"/>
          </p:cNvSpPr>
          <p:nvPr>
            <p:ph type="pic" sz="quarter" idx="57"/>
          </p:nvPr>
        </p:nvSpPr>
        <p:spPr>
          <a:xfrm>
            <a:off x="325789"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 name="文本占位符 4"/>
          <p:cNvSpPr>
            <a:spLocks noGrp="1"/>
          </p:cNvSpPr>
          <p:nvPr>
            <p:ph type="body" sz="quarter" idx="58"/>
          </p:nvPr>
        </p:nvSpPr>
        <p:spPr>
          <a:xfrm>
            <a:off x="326640" y="3232208"/>
            <a:ext cx="2772686" cy="222886"/>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7" name="文本占位符 4"/>
          <p:cNvSpPr>
            <a:spLocks noGrp="1"/>
          </p:cNvSpPr>
          <p:nvPr>
            <p:ph type="body" sz="quarter" idx="39"/>
          </p:nvPr>
        </p:nvSpPr>
        <p:spPr>
          <a:xfrm>
            <a:off x="9962707" y="6645352"/>
            <a:ext cx="2243378" cy="18327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48"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4" name="文本占位符 4"/>
          <p:cNvSpPr>
            <a:spLocks noGrp="1"/>
          </p:cNvSpPr>
          <p:nvPr>
            <p:ph type="body" sz="quarter" idx="59"/>
          </p:nvPr>
        </p:nvSpPr>
        <p:spPr>
          <a:xfrm>
            <a:off x="348667" y="5084038"/>
            <a:ext cx="11516021"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结论_4">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738313" y="1216025"/>
            <a:ext cx="2292350" cy="1187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3" name="直接连接符 2"/>
          <p:cNvCxnSpPr/>
          <p:nvPr/>
        </p:nvCxnSpPr>
        <p:spPr>
          <a:xfrm>
            <a:off x="4030663" y="240347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38313" y="2403475"/>
            <a:ext cx="2292350" cy="1187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矩形 7"/>
          <p:cNvSpPr/>
          <p:nvPr/>
        </p:nvSpPr>
        <p:spPr>
          <a:xfrm>
            <a:off x="1738313" y="3590925"/>
            <a:ext cx="2292350" cy="1187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矩形 8"/>
          <p:cNvSpPr/>
          <p:nvPr/>
        </p:nvSpPr>
        <p:spPr>
          <a:xfrm>
            <a:off x="1738313" y="4764088"/>
            <a:ext cx="2292350" cy="1187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1" name="直接连接符 10"/>
          <p:cNvCxnSpPr/>
          <p:nvPr/>
        </p:nvCxnSpPr>
        <p:spPr>
          <a:xfrm>
            <a:off x="4030663" y="359092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030663" y="4764088"/>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30663" y="5940425"/>
            <a:ext cx="66246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文本占位符 4"/>
          <p:cNvSpPr>
            <a:spLocks noGrp="1"/>
          </p:cNvSpPr>
          <p:nvPr>
            <p:ph type="body" sz="quarter" idx="19"/>
          </p:nvPr>
        </p:nvSpPr>
        <p:spPr>
          <a:xfrm>
            <a:off x="4176788" y="1241722"/>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7" name="文本占位符 4"/>
          <p:cNvSpPr>
            <a:spLocks noGrp="1"/>
          </p:cNvSpPr>
          <p:nvPr>
            <p:ph type="body" sz="quarter" idx="35"/>
          </p:nvPr>
        </p:nvSpPr>
        <p:spPr>
          <a:xfrm>
            <a:off x="4205466" y="2518402"/>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8" name="文本占位符 4"/>
          <p:cNvSpPr>
            <a:spLocks noGrp="1"/>
          </p:cNvSpPr>
          <p:nvPr>
            <p:ph type="body" sz="quarter" idx="36"/>
          </p:nvPr>
        </p:nvSpPr>
        <p:spPr>
          <a:xfrm>
            <a:off x="4176788" y="3659721"/>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9" name="文本占位符 4"/>
          <p:cNvSpPr>
            <a:spLocks noGrp="1"/>
          </p:cNvSpPr>
          <p:nvPr>
            <p:ph type="body" sz="quarter" idx="30"/>
          </p:nvPr>
        </p:nvSpPr>
        <p:spPr>
          <a:xfrm>
            <a:off x="2174412" y="1569188"/>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1" name="文本占位符 4"/>
          <p:cNvSpPr>
            <a:spLocks noGrp="1"/>
          </p:cNvSpPr>
          <p:nvPr>
            <p:ph type="body" sz="quarter" idx="37"/>
          </p:nvPr>
        </p:nvSpPr>
        <p:spPr>
          <a:xfrm>
            <a:off x="2174412" y="2768653"/>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3" name="文本占位符 4"/>
          <p:cNvSpPr>
            <a:spLocks noGrp="1"/>
          </p:cNvSpPr>
          <p:nvPr>
            <p:ph type="body" sz="quarter" idx="38"/>
          </p:nvPr>
        </p:nvSpPr>
        <p:spPr>
          <a:xfrm>
            <a:off x="2174412" y="3968117"/>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4" name="文本占位符 4"/>
          <p:cNvSpPr>
            <a:spLocks noGrp="1"/>
          </p:cNvSpPr>
          <p:nvPr>
            <p:ph type="body" sz="quarter" idx="39"/>
          </p:nvPr>
        </p:nvSpPr>
        <p:spPr>
          <a:xfrm>
            <a:off x="2174412" y="5167581"/>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32" name="文本占位符 4"/>
          <p:cNvSpPr>
            <a:spLocks noGrp="1"/>
          </p:cNvSpPr>
          <p:nvPr>
            <p:ph type="body" sz="quarter" idx="40"/>
          </p:nvPr>
        </p:nvSpPr>
        <p:spPr>
          <a:xfrm>
            <a:off x="4176788" y="4893814"/>
            <a:ext cx="6477814" cy="982859"/>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9" name="文本占位符 18"/>
          <p:cNvSpPr>
            <a:spLocks noGrp="1"/>
          </p:cNvSpPr>
          <p:nvPr>
            <p:ph type="body" sz="quarter" idx="10"/>
          </p:nvPr>
        </p:nvSpPr>
        <p:spPr>
          <a:xfrm>
            <a:off x="4188360" y="1314737"/>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0" name="文本占位符 18"/>
          <p:cNvSpPr>
            <a:spLocks noGrp="1"/>
          </p:cNvSpPr>
          <p:nvPr>
            <p:ph type="body" sz="quarter" idx="11"/>
          </p:nvPr>
        </p:nvSpPr>
        <p:spPr>
          <a:xfrm>
            <a:off x="4188360" y="2558475"/>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1" name="文本占位符 18"/>
          <p:cNvSpPr>
            <a:spLocks noGrp="1"/>
          </p:cNvSpPr>
          <p:nvPr>
            <p:ph type="body" sz="quarter" idx="12"/>
          </p:nvPr>
        </p:nvSpPr>
        <p:spPr>
          <a:xfrm>
            <a:off x="4188360" y="3802214"/>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
        <p:nvSpPr>
          <p:cNvPr id="22" name="文本占位符 18"/>
          <p:cNvSpPr>
            <a:spLocks noGrp="1"/>
          </p:cNvSpPr>
          <p:nvPr>
            <p:ph type="body" sz="quarter" idx="13"/>
          </p:nvPr>
        </p:nvSpPr>
        <p:spPr>
          <a:xfrm>
            <a:off x="4188360" y="5045952"/>
            <a:ext cx="7107289" cy="494727"/>
          </a:xfrm>
          <a:prstGeom prst="rect">
            <a:avLst/>
          </a:prstGeom>
        </p:spPr>
        <p:txBody>
          <a:bodyPr lIns="91440" tIns="46800" rIns="91440" bIns="45720"/>
          <a:lstStyle>
            <a:lvl1pPr marL="0" indent="0">
              <a:buNone/>
              <a:defRPr sz="2400"/>
            </a:lvl1pPr>
          </a:lstStyle>
          <a:p>
            <a:pPr lvl="0" fontAlgn="auto"/>
            <a:r>
              <a:rPr lang="zh-CN" altLang="en-US" strike="noStrike" noProof="1"/>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结论_6">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716088" y="1290638"/>
            <a:ext cx="1843088" cy="784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矩形 2"/>
          <p:cNvSpPr/>
          <p:nvPr/>
        </p:nvSpPr>
        <p:spPr>
          <a:xfrm>
            <a:off x="1716088" y="2063750"/>
            <a:ext cx="1843088" cy="784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矩形 6"/>
          <p:cNvSpPr/>
          <p:nvPr/>
        </p:nvSpPr>
        <p:spPr>
          <a:xfrm>
            <a:off x="1716088" y="2852738"/>
            <a:ext cx="1843088" cy="78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矩形 7"/>
          <p:cNvSpPr/>
          <p:nvPr/>
        </p:nvSpPr>
        <p:spPr>
          <a:xfrm>
            <a:off x="1716088" y="3630613"/>
            <a:ext cx="1843088" cy="784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矩形 8"/>
          <p:cNvSpPr/>
          <p:nvPr/>
        </p:nvSpPr>
        <p:spPr>
          <a:xfrm>
            <a:off x="1716088" y="4413250"/>
            <a:ext cx="1843088" cy="78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716088" y="5197475"/>
            <a:ext cx="1843088" cy="78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2" name="直接连接符 11"/>
          <p:cNvCxnSpPr/>
          <p:nvPr/>
        </p:nvCxnSpPr>
        <p:spPr>
          <a:xfrm>
            <a:off x="3559175" y="207486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59175" y="28590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559175" y="363061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559175" y="44132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559175" y="51958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559175" y="597058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文本占位符 4"/>
          <p:cNvSpPr>
            <a:spLocks noGrp="1"/>
          </p:cNvSpPr>
          <p:nvPr>
            <p:ph type="body" sz="quarter" idx="30"/>
          </p:nvPr>
        </p:nvSpPr>
        <p:spPr>
          <a:xfrm>
            <a:off x="1904694" y="1469567"/>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8" name="文本占位符 4"/>
          <p:cNvSpPr>
            <a:spLocks noGrp="1"/>
          </p:cNvSpPr>
          <p:nvPr>
            <p:ph type="body" sz="quarter" idx="33"/>
          </p:nvPr>
        </p:nvSpPr>
        <p:spPr>
          <a:xfrm>
            <a:off x="1904694" y="3822388"/>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59" name="文本占位符 4"/>
          <p:cNvSpPr>
            <a:spLocks noGrp="1"/>
          </p:cNvSpPr>
          <p:nvPr>
            <p:ph type="body" sz="quarter" idx="34"/>
          </p:nvPr>
        </p:nvSpPr>
        <p:spPr>
          <a:xfrm>
            <a:off x="1937344" y="4620065"/>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0" name="文本占位符 4"/>
          <p:cNvSpPr>
            <a:spLocks noGrp="1"/>
          </p:cNvSpPr>
          <p:nvPr>
            <p:ph type="body" sz="quarter" idx="35"/>
          </p:nvPr>
        </p:nvSpPr>
        <p:spPr>
          <a:xfrm>
            <a:off x="1937344" y="5401362"/>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1" name="文本占位符 4"/>
          <p:cNvSpPr>
            <a:spLocks noGrp="1"/>
          </p:cNvSpPr>
          <p:nvPr>
            <p:ph type="body" sz="quarter" idx="36"/>
          </p:nvPr>
        </p:nvSpPr>
        <p:spPr>
          <a:xfrm>
            <a:off x="1927554" y="3037392"/>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62" name="文本占位符 4"/>
          <p:cNvSpPr>
            <a:spLocks noGrp="1"/>
          </p:cNvSpPr>
          <p:nvPr>
            <p:ph type="body" sz="quarter" idx="37"/>
          </p:nvPr>
        </p:nvSpPr>
        <p:spPr>
          <a:xfrm>
            <a:off x="1937344" y="2276521"/>
            <a:ext cx="1419796" cy="369066"/>
          </a:xfrm>
          <a:prstGeom prst="rect">
            <a:avLst/>
          </a:prstGeom>
        </p:spPr>
        <p:txBody>
          <a:bodyPr/>
          <a:lstStyle>
            <a:lvl1pPr marL="0" indent="0" algn="ctr">
              <a:buNone/>
              <a:defRPr sz="2200" b="1">
                <a:solidFill>
                  <a:schemeClr val="bg1"/>
                </a:solidFill>
              </a:defRPr>
            </a:lvl1pPr>
          </a:lstStyle>
          <a:p>
            <a:pPr lvl="0" fontAlgn="auto"/>
            <a:r>
              <a:rPr lang="zh-CN" altLang="en-US" strike="noStrike" noProof="1"/>
              <a:t>单击此处编辑母版文本样式</a:t>
            </a:r>
          </a:p>
        </p:txBody>
      </p:sp>
      <p:sp>
        <p:nvSpPr>
          <p:cNvPr id="27" name="文本占位符 4"/>
          <p:cNvSpPr>
            <a:spLocks noGrp="1"/>
          </p:cNvSpPr>
          <p:nvPr>
            <p:ph type="body" sz="quarter" idx="19"/>
          </p:nvPr>
        </p:nvSpPr>
        <p:spPr>
          <a:xfrm>
            <a:off x="3746686" y="1321424"/>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8" name="文本占位符 4"/>
          <p:cNvSpPr>
            <a:spLocks noGrp="1"/>
          </p:cNvSpPr>
          <p:nvPr>
            <p:ph type="body" sz="quarter" idx="38"/>
          </p:nvPr>
        </p:nvSpPr>
        <p:spPr>
          <a:xfrm>
            <a:off x="3746686" y="2113032"/>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9" name="文本占位符 4"/>
          <p:cNvSpPr>
            <a:spLocks noGrp="1"/>
          </p:cNvSpPr>
          <p:nvPr>
            <p:ph type="body" sz="quarter" idx="39"/>
          </p:nvPr>
        </p:nvSpPr>
        <p:spPr>
          <a:xfrm>
            <a:off x="3746686" y="2904639"/>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0" name="文本占位符 4"/>
          <p:cNvSpPr>
            <a:spLocks noGrp="1"/>
          </p:cNvSpPr>
          <p:nvPr>
            <p:ph type="body" sz="quarter" idx="40"/>
          </p:nvPr>
        </p:nvSpPr>
        <p:spPr>
          <a:xfrm>
            <a:off x="3746686" y="3696247"/>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1" name="文本占位符 4"/>
          <p:cNvSpPr>
            <a:spLocks noGrp="1"/>
          </p:cNvSpPr>
          <p:nvPr>
            <p:ph type="body" sz="quarter" idx="41"/>
          </p:nvPr>
        </p:nvSpPr>
        <p:spPr>
          <a:xfrm>
            <a:off x="3746686" y="4487855"/>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2" name="文本占位符 4"/>
          <p:cNvSpPr>
            <a:spLocks noGrp="1"/>
          </p:cNvSpPr>
          <p:nvPr>
            <p:ph type="body" sz="quarter" idx="42"/>
          </p:nvPr>
        </p:nvSpPr>
        <p:spPr>
          <a:xfrm>
            <a:off x="3746686" y="5279463"/>
            <a:ext cx="6997514" cy="641886"/>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33"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结论_8">
    <p:bg>
      <p:bgPr>
        <a:solidFill>
          <a:schemeClr val="bg2"/>
        </a:solidFill>
        <a:effectLst/>
      </p:bgPr>
    </p:bg>
    <p:spTree>
      <p:nvGrpSpPr>
        <p:cNvPr id="1" name=""/>
        <p:cNvGrpSpPr/>
        <p:nvPr/>
      </p:nvGrpSpPr>
      <p:grpSpPr>
        <a:xfrm>
          <a:off x="0" y="0"/>
          <a:ext cx="0" cy="0"/>
          <a:chOff x="0" y="0"/>
          <a:chExt cx="0" cy="0"/>
        </a:xfrm>
      </p:grpSpPr>
      <p:sp>
        <p:nvSpPr>
          <p:cNvPr id="2" name="矩形 1"/>
          <p:cNvSpPr/>
          <p:nvPr/>
        </p:nvSpPr>
        <p:spPr>
          <a:xfrm>
            <a:off x="1593850" y="1157288"/>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3" name="直接连接符 2"/>
          <p:cNvCxnSpPr/>
          <p:nvPr/>
        </p:nvCxnSpPr>
        <p:spPr>
          <a:xfrm>
            <a:off x="3424238" y="17716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593850" y="1782763"/>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8" name="直接连接符 7"/>
          <p:cNvCxnSpPr/>
          <p:nvPr/>
        </p:nvCxnSpPr>
        <p:spPr>
          <a:xfrm>
            <a:off x="3424238" y="2397125"/>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93850" y="2398713"/>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1" name="直接连接符 10"/>
          <p:cNvCxnSpPr/>
          <p:nvPr/>
        </p:nvCxnSpPr>
        <p:spPr>
          <a:xfrm>
            <a:off x="3424238" y="3033713"/>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93850" y="3027363"/>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440113" y="3654425"/>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92263" y="3654425"/>
            <a:ext cx="1843088" cy="627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5" name="直接连接符 14"/>
          <p:cNvCxnSpPr/>
          <p:nvPr/>
        </p:nvCxnSpPr>
        <p:spPr>
          <a:xfrm>
            <a:off x="3422650" y="426720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92263" y="4270375"/>
            <a:ext cx="1843088"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7" name="直接连接符 16"/>
          <p:cNvCxnSpPr/>
          <p:nvPr/>
        </p:nvCxnSpPr>
        <p:spPr>
          <a:xfrm>
            <a:off x="3422650" y="4884738"/>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592263" y="4875213"/>
            <a:ext cx="1843088" cy="628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9" name="直接连接符 18"/>
          <p:cNvCxnSpPr/>
          <p:nvPr/>
        </p:nvCxnSpPr>
        <p:spPr>
          <a:xfrm>
            <a:off x="3422650" y="549910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592263" y="5495925"/>
            <a:ext cx="1843088" cy="627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21" name="直接连接符 20"/>
          <p:cNvCxnSpPr/>
          <p:nvPr/>
        </p:nvCxnSpPr>
        <p:spPr>
          <a:xfrm>
            <a:off x="3422650" y="6115050"/>
            <a:ext cx="7185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文本占位符 5"/>
          <p:cNvSpPr txBox="1"/>
          <p:nvPr/>
        </p:nvSpPr>
        <p:spPr>
          <a:xfrm>
            <a:off x="2076450" y="12795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供应</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文本占位符 5"/>
          <p:cNvSpPr txBox="1"/>
          <p:nvPr/>
        </p:nvSpPr>
        <p:spPr>
          <a:xfrm>
            <a:off x="2076450" y="1884363"/>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需求</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文本占位符 5"/>
          <p:cNvSpPr txBox="1"/>
          <p:nvPr/>
        </p:nvSpPr>
        <p:spPr>
          <a:xfrm>
            <a:off x="2076450" y="25114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库存</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5" name="文本占位符 5"/>
          <p:cNvSpPr txBox="1"/>
          <p:nvPr/>
        </p:nvSpPr>
        <p:spPr>
          <a:xfrm>
            <a:off x="2076450" y="3152775"/>
            <a:ext cx="950913" cy="4175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利润</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6" name="文本占位符 5"/>
          <p:cNvSpPr txBox="1"/>
          <p:nvPr/>
        </p:nvSpPr>
        <p:spPr>
          <a:xfrm>
            <a:off x="2076450" y="3779838"/>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价差</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7" name="文本占位符 5"/>
          <p:cNvSpPr txBox="1"/>
          <p:nvPr/>
        </p:nvSpPr>
        <p:spPr>
          <a:xfrm>
            <a:off x="2076450" y="437197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结论</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8" name="文本占位符 5"/>
          <p:cNvSpPr txBox="1"/>
          <p:nvPr/>
        </p:nvSpPr>
        <p:spPr>
          <a:xfrm>
            <a:off x="2076450" y="5626100"/>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风险</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文本占位符 5"/>
          <p:cNvSpPr txBox="1"/>
          <p:nvPr/>
        </p:nvSpPr>
        <p:spPr>
          <a:xfrm>
            <a:off x="2076450" y="5000625"/>
            <a:ext cx="950913" cy="41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操作</a:t>
            </a:r>
            <a:endParaRPr kumimoji="0" lang="en-US" altLang="zh-CN"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标题 5"/>
          <p:cNvSpPr>
            <a:spLocks noGrp="1"/>
          </p:cNvSpPr>
          <p:nvPr>
            <p:ph type="title"/>
          </p:nvPr>
        </p:nvSpPr>
        <p:spPr>
          <a:xfrm>
            <a:off x="339412" y="101081"/>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76" name="文本占位符 4"/>
          <p:cNvSpPr>
            <a:spLocks noGrp="1"/>
          </p:cNvSpPr>
          <p:nvPr>
            <p:ph type="body" sz="quarter" idx="51"/>
          </p:nvPr>
        </p:nvSpPr>
        <p:spPr>
          <a:xfrm>
            <a:off x="3572158" y="115693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40" name="文本占位符 4"/>
          <p:cNvSpPr>
            <a:spLocks noGrp="1"/>
          </p:cNvSpPr>
          <p:nvPr>
            <p:ph type="body" sz="quarter" idx="53"/>
          </p:nvPr>
        </p:nvSpPr>
        <p:spPr>
          <a:xfrm>
            <a:off x="3572158" y="1782660"/>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53" name="文本占位符 4"/>
          <p:cNvSpPr>
            <a:spLocks noGrp="1"/>
          </p:cNvSpPr>
          <p:nvPr>
            <p:ph type="body" sz="quarter" idx="55"/>
          </p:nvPr>
        </p:nvSpPr>
        <p:spPr>
          <a:xfrm>
            <a:off x="3572158" y="239845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61" name="文本占位符 4"/>
          <p:cNvSpPr>
            <a:spLocks noGrp="1"/>
          </p:cNvSpPr>
          <p:nvPr>
            <p:ph type="body" sz="quarter" idx="57"/>
          </p:nvPr>
        </p:nvSpPr>
        <p:spPr>
          <a:xfrm>
            <a:off x="3572158" y="3026966"/>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78" name="文本占位符 4"/>
          <p:cNvSpPr>
            <a:spLocks noGrp="1"/>
          </p:cNvSpPr>
          <p:nvPr>
            <p:ph type="body" sz="quarter" idx="59"/>
          </p:nvPr>
        </p:nvSpPr>
        <p:spPr>
          <a:xfrm>
            <a:off x="3570533" y="3653703"/>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82" name="文本占位符 4"/>
          <p:cNvSpPr>
            <a:spLocks noGrp="1"/>
          </p:cNvSpPr>
          <p:nvPr>
            <p:ph type="body" sz="quarter" idx="61"/>
          </p:nvPr>
        </p:nvSpPr>
        <p:spPr>
          <a:xfrm>
            <a:off x="3570533" y="4270632"/>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86" name="文本占位符 4"/>
          <p:cNvSpPr>
            <a:spLocks noGrp="1"/>
          </p:cNvSpPr>
          <p:nvPr>
            <p:ph type="body" sz="quarter" idx="63"/>
          </p:nvPr>
        </p:nvSpPr>
        <p:spPr>
          <a:xfrm>
            <a:off x="3570533" y="4875595"/>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
        <p:nvSpPr>
          <p:cNvPr id="90" name="文本占位符 4"/>
          <p:cNvSpPr>
            <a:spLocks noGrp="1"/>
          </p:cNvSpPr>
          <p:nvPr>
            <p:ph type="body" sz="quarter" idx="65"/>
          </p:nvPr>
        </p:nvSpPr>
        <p:spPr>
          <a:xfrm>
            <a:off x="3570533" y="5507816"/>
            <a:ext cx="6997514" cy="595156"/>
          </a:xfrm>
          <a:prstGeom prst="rect">
            <a:avLst/>
          </a:prstGeom>
        </p:spPr>
        <p:txBody>
          <a:bodyPr/>
          <a:lstStyle>
            <a:lvl1pPr marL="0" indent="0" algn="l">
              <a:lnSpc>
                <a:spcPts val="17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免责声明">
    <p:spTree>
      <p:nvGrpSpPr>
        <p:cNvPr id="1" name=""/>
        <p:cNvGrpSpPr/>
        <p:nvPr/>
      </p:nvGrpSpPr>
      <p:grpSpPr>
        <a:xfrm>
          <a:off x="0" y="0"/>
          <a:ext cx="0" cy="0"/>
          <a:chOff x="0" y="0"/>
          <a:chExt cx="0" cy="0"/>
        </a:xfrm>
      </p:grpSpPr>
      <p:sp>
        <p:nvSpPr>
          <p:cNvPr id="32774" name="文本框 1"/>
          <p:cNvSpPr txBox="1"/>
          <p:nvPr userDrawn="1"/>
        </p:nvSpPr>
        <p:spPr>
          <a:xfrm>
            <a:off x="277813" y="63500"/>
            <a:ext cx="4557712" cy="523875"/>
          </a:xfrm>
          <a:prstGeom prst="rect">
            <a:avLst/>
          </a:prstGeom>
          <a:noFill/>
          <a:ln w="9525">
            <a:noFill/>
          </a:ln>
        </p:spPr>
        <p:txBody>
          <a:bodyPr anchor="t" anchorCtr="0">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风险提示与免责声明</a:t>
            </a:r>
          </a:p>
        </p:txBody>
      </p:sp>
      <p:sp>
        <p:nvSpPr>
          <p:cNvPr id="3" name="矩形 2"/>
          <p:cNvSpPr/>
          <p:nvPr/>
        </p:nvSpPr>
        <p:spPr>
          <a:xfrm>
            <a:off x="1366838" y="1038225"/>
            <a:ext cx="9448800" cy="4433888"/>
          </a:xfrm>
          <a:prstGeom prst="rect">
            <a:avLst/>
          </a:prstGeom>
        </p:spPr>
        <p:txBody>
          <a:bodyPr wrap="square">
            <a:spAutoFit/>
          </a:bodyPr>
          <a:lstStyle/>
          <a:p>
            <a:pPr marL="0" marR="0" lvl="0" indent="254000" algn="l" defTabSz="914400" rtl="0" eaLnBrk="1" fontAlgn="auto" latinLnBrk="0" hangingPunct="1">
              <a:lnSpc>
                <a:spcPct val="225000"/>
              </a:lnSpc>
              <a:spcBef>
                <a:spcPts val="0"/>
              </a:spcBef>
              <a:spcAft>
                <a:spcPts val="0"/>
              </a:spcAft>
              <a:buClrTx/>
              <a:buSzTx/>
              <a:buFontTx/>
              <a:buNone/>
              <a:defRPr/>
            </a:pPr>
            <a:r>
              <a:rPr kumimoji="0" lang="zh-CN" altLang="zh-CN" sz="1600" b="0" i="0" u="none" strike="noStrike" kern="100" cap="none" spc="0" normalizeH="0" baseline="0" noProof="0" dirty="0">
                <a:ln>
                  <a:noFill/>
                </a:ln>
                <a:solidFill>
                  <a:schemeClr val="tx1"/>
                </a:solidFill>
                <a:effectLst/>
                <a:uLnTx/>
                <a:uFillTx/>
                <a:latin typeface="Arial" panose="020B0604020202020204" pitchFamily="34" charset="0"/>
                <a:ea typeface="思源黑体" panose="020B0500000000000000" pitchFamily="34" charset="-122"/>
                <a:cs typeface="Times New Roman" panose="02020603050405020304" pitchFamily="18" charset="0"/>
              </a:rPr>
              <a:t>本报告由东海期货有限责任公司研究所团队完成，报告中信息均源于公开可获得资料。东海期货力求报告内容的客观、公正，但对这些信息的准确性及完整性不做任何保证，也不保证所包含的信息和建议不会发生任何变更。报告中的观点、结论和建议等全部内容只提供给客户做参考之用，并不构成对客户的投资建议，也未考虑个别客户特殊的投资目标、财务状况或需要，客户不应单纯依靠本报告而取代个人的独立判断。在任何情况下，本公司不对任何人因使用本报告中的任何内容所导致的任何损失负任何责任，交易者需自行承担风险。本报告版权仅为东海期货有限责任公司研究所所有，未经书面许可，任何机构和个人不得以任何形式翻版、复制发布，如引用、转载、刊发，须注明出处为东海期货有限责任公司。</a:t>
            </a:r>
            <a:endParaRPr kumimoji="0" lang="zh-CN" altLang="zh-CN" sz="1600" b="0" i="0" u="none" strike="noStrike" kern="100" cap="none" spc="0" normalizeH="0" baseline="0" noProof="0" dirty="0">
              <a:ln>
                <a:noFill/>
              </a:ln>
              <a:solidFill>
                <a:schemeClr val="tx1"/>
              </a:solidFill>
              <a:effectLst/>
              <a:uLnTx/>
              <a:uFillTx/>
              <a:latin typeface="Arial" panose="020B0604020202020204" pitchFamily="34" charset="0"/>
              <a:ea typeface="方正兰亭圆简体"/>
              <a:cs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
        <p:nvSpPr>
          <p:cNvPr id="33794" name="Rectangle"/>
          <p:cNvSpPr/>
          <p:nvPr userDrawn="1"/>
        </p:nvSpPr>
        <p:spPr>
          <a:xfrm>
            <a:off x="-7937" y="-34925"/>
            <a:ext cx="12199937" cy="4257675"/>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sp>
        <p:nvSpPr>
          <p:cNvPr id="3" name="Runoratsunkatu 5, Espoo, Finland, 02600"/>
          <p:cNvSpPr txBox="1"/>
          <p:nvPr/>
        </p:nvSpPr>
        <p:spPr>
          <a:xfrm>
            <a:off x="2551113" y="5622925"/>
            <a:ext cx="3178175" cy="23495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微信公众号：东海期货研究（</a:t>
            </a:r>
            <a:r>
              <a:rPr kumimoji="0" lang="en-US" altLang="zh-CN" sz="11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dhqhyj</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sp>
        <p:nvSpPr>
          <p:cNvPr id="7" name="Graphic 34"/>
          <p:cNvSpPr/>
          <p:nvPr/>
        </p:nvSpPr>
        <p:spPr>
          <a:xfrm>
            <a:off x="2189163" y="6010275"/>
            <a:ext cx="236538" cy="234950"/>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bg1">
              <a:lumMod val="50000"/>
            </a:schemeClr>
          </a:solidFill>
          <a:ln w="12700" cap="flat">
            <a:noFill/>
            <a:miter lim="400000"/>
          </a:ln>
          <a:effectLst/>
        </p:spPr>
        <p:txBody>
          <a:bodyPr wrap="square" lIns="22860" tIns="22860" rIns="22860" bIns="2286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8" name="+1234567890"/>
          <p:cNvSpPr txBox="1"/>
          <p:nvPr/>
        </p:nvSpPr>
        <p:spPr>
          <a:xfrm>
            <a:off x="2563813" y="5991225"/>
            <a:ext cx="1181100" cy="236538"/>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021-68756925</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grpSp>
        <p:nvGrpSpPr>
          <p:cNvPr id="33798" name="Group"/>
          <p:cNvGrpSpPr/>
          <p:nvPr userDrawn="1"/>
        </p:nvGrpSpPr>
        <p:grpSpPr>
          <a:xfrm>
            <a:off x="8820150" y="3146425"/>
            <a:ext cx="250825" cy="330200"/>
            <a:chOff x="0" y="0"/>
            <a:chExt cx="500850" cy="660399"/>
          </a:xfrm>
        </p:grpSpPr>
        <p:sp>
          <p:nvSpPr>
            <p:cNvPr id="33799" name="Graphic 2"/>
            <p:cNvSpPr/>
            <p:nvPr/>
          </p:nvSpPr>
          <p:spPr>
            <a:xfrm>
              <a:off x="-1" y="-1"/>
              <a:ext cx="500852" cy="660401"/>
            </a:xfrm>
            <a:custGeom>
              <a:avLst/>
              <a:gdLst/>
              <a:ahLst/>
              <a:cxnLst>
                <a:cxn ang="0">
                  <a:pos x="250426" y="330201"/>
                </a:cxn>
                <a:cxn ang="5898240">
                  <a:pos x="250426" y="330201"/>
                </a:cxn>
                <a:cxn ang="11796480">
                  <a:pos x="250426" y="330201"/>
                </a:cxn>
                <a:cxn ang="17694720">
                  <a:pos x="250426" y="330201"/>
                </a:cxn>
              </a:cxnLst>
              <a:rect l="0" t="0" r="0" b="0"/>
              <a:pathLst>
                <a:path w="19668" h="20547">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a:noFill/>
            </a:ln>
          </p:spPr>
          <p:txBody>
            <a:bodyPr/>
            <a:lstStyle/>
            <a:p>
              <a:endParaRPr lang="zh-CN" altLang="en-US"/>
            </a:p>
          </p:txBody>
        </p:sp>
        <p:sp>
          <p:nvSpPr>
            <p:cNvPr id="33800" name="Graphic 84"/>
            <p:cNvSpPr/>
            <p:nvPr/>
          </p:nvSpPr>
          <p:spPr>
            <a:xfrm>
              <a:off x="140352" y="147451"/>
              <a:ext cx="220149" cy="220149"/>
            </a:xfrm>
            <a:custGeom>
              <a:avLst/>
              <a:gdLst/>
              <a:ahLst/>
              <a:cxnLst>
                <a:cxn ang="0">
                  <a:pos x="110075" y="110075"/>
                </a:cxn>
                <a:cxn ang="5898240">
                  <a:pos x="110075" y="110075"/>
                </a:cxn>
                <a:cxn ang="11796480">
                  <a:pos x="110075" y="110075"/>
                </a:cxn>
                <a:cxn ang="17694720">
                  <a:pos x="110075" y="110075"/>
                </a:cxn>
              </a:cxnLst>
              <a:rect l="0" t="0" r="0" b="0"/>
              <a:pathLst>
                <a:path w="21600" h="2160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a:noFill/>
            </a:ln>
          </p:spPr>
          <p:txBody>
            <a:bodyPr/>
            <a:lstStyle/>
            <a:p>
              <a:endParaRPr lang="zh-CN" altLang="en-US"/>
            </a:p>
          </p:txBody>
        </p:sp>
      </p:grpSp>
      <p:grpSp>
        <p:nvGrpSpPr>
          <p:cNvPr id="33801" name="组合 12"/>
          <p:cNvGrpSpPr/>
          <p:nvPr userDrawn="1"/>
        </p:nvGrpSpPr>
        <p:grpSpPr>
          <a:xfrm flipH="1">
            <a:off x="3908425" y="2373313"/>
            <a:ext cx="661988" cy="815975"/>
            <a:chOff x="6992938" y="3074988"/>
            <a:chExt cx="863600" cy="1063625"/>
          </a:xfrm>
        </p:grpSpPr>
        <p:sp>
          <p:nvSpPr>
            <p:cNvPr id="33802" name="Freeform 12"/>
            <p:cNvSpPr/>
            <p:nvPr/>
          </p:nvSpPr>
          <p:spPr>
            <a:xfrm>
              <a:off x="6992938" y="3074988"/>
              <a:ext cx="863600" cy="1063625"/>
            </a:xfrm>
            <a:custGeom>
              <a:avLst/>
              <a:gdLst/>
              <a:ahLst/>
              <a:cxnLst>
                <a:cxn ang="0">
                  <a:pos x="863600" y="531813"/>
                </a:cxn>
                <a:cxn ang="0">
                  <a:pos x="0" y="1063625"/>
                </a:cxn>
                <a:cxn ang="0">
                  <a:pos x="0" y="0"/>
                </a:cxn>
                <a:cxn ang="0">
                  <a:pos x="863600" y="531813"/>
                </a:cxn>
              </a:cxnLst>
              <a:rect l="0" t="0" r="0" b="0"/>
              <a:pathLst>
                <a:path w="544" h="670">
                  <a:moveTo>
                    <a:pt x="544" y="335"/>
                  </a:moveTo>
                  <a:lnTo>
                    <a:pt x="0" y="670"/>
                  </a:lnTo>
                  <a:lnTo>
                    <a:pt x="0" y="0"/>
                  </a:lnTo>
                  <a:lnTo>
                    <a:pt x="544" y="335"/>
                  </a:lnTo>
                  <a:close/>
                </a:path>
              </a:pathLst>
            </a:custGeom>
            <a:solidFill>
              <a:schemeClr val="accent2"/>
            </a:solidFill>
            <a:ln w="9525">
              <a:noFill/>
            </a:ln>
          </p:spPr>
          <p:txBody>
            <a:bodyPr/>
            <a:lstStyle/>
            <a:p>
              <a:endParaRPr lang="zh-CN" altLang="en-US"/>
            </a:p>
          </p:txBody>
        </p:sp>
        <p:sp>
          <p:nvSpPr>
            <p:cNvPr id="33803" name="Freeform 13"/>
            <p:cNvSpPr/>
            <p:nvPr/>
          </p:nvSpPr>
          <p:spPr>
            <a:xfrm>
              <a:off x="6992938" y="3506788"/>
              <a:ext cx="511175" cy="631825"/>
            </a:xfrm>
            <a:custGeom>
              <a:avLst/>
              <a:gdLst/>
              <a:ahLst/>
              <a:cxnLst>
                <a:cxn ang="0">
                  <a:pos x="511175" y="315913"/>
                </a:cxn>
                <a:cxn ang="0">
                  <a:pos x="0" y="631825"/>
                </a:cxn>
                <a:cxn ang="0">
                  <a:pos x="0" y="0"/>
                </a:cxn>
                <a:cxn ang="0">
                  <a:pos x="511175" y="315913"/>
                </a:cxn>
              </a:cxnLst>
              <a:rect l="0" t="0" r="0" b="0"/>
              <a:pathLst>
                <a:path w="322" h="398">
                  <a:moveTo>
                    <a:pt x="322" y="199"/>
                  </a:moveTo>
                  <a:lnTo>
                    <a:pt x="0" y="398"/>
                  </a:lnTo>
                  <a:lnTo>
                    <a:pt x="0" y="0"/>
                  </a:lnTo>
                  <a:lnTo>
                    <a:pt x="322" y="199"/>
                  </a:lnTo>
                  <a:close/>
                </a:path>
              </a:pathLst>
            </a:custGeom>
            <a:solidFill>
              <a:schemeClr val="accent1"/>
            </a:solidFill>
            <a:ln w="9525">
              <a:noFill/>
            </a:ln>
          </p:spPr>
          <p:txBody>
            <a:bodyPr/>
            <a:lstStyle/>
            <a:p>
              <a:endParaRPr lang="zh-CN" altLang="en-US"/>
            </a:p>
          </p:txBody>
        </p:sp>
      </p:grpSp>
      <p:sp>
        <p:nvSpPr>
          <p:cNvPr id="33804" name="文本框 15"/>
          <p:cNvSpPr txBox="1"/>
          <p:nvPr userDrawn="1"/>
        </p:nvSpPr>
        <p:spPr>
          <a:xfrm>
            <a:off x="896938" y="944563"/>
            <a:ext cx="2905125" cy="706437"/>
          </a:xfrm>
          <a:prstGeom prst="rect">
            <a:avLst/>
          </a:prstGeom>
          <a:noFill/>
          <a:ln w="9525">
            <a:noFill/>
          </a:ln>
        </p:spPr>
        <p:txBody>
          <a:bodyPr anchor="t" anchorCtr="0">
            <a:spAutoFit/>
          </a:bodyPr>
          <a:lstStyle/>
          <a:p>
            <a:pPr lvl="0"/>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a:t>
            </a:r>
          </a:p>
        </p:txBody>
      </p:sp>
      <p:sp>
        <p:nvSpPr>
          <p:cNvPr id="33805" name="文本框 16"/>
          <p:cNvSpPr txBox="1"/>
          <p:nvPr userDrawn="1"/>
        </p:nvSpPr>
        <p:spPr>
          <a:xfrm>
            <a:off x="896938" y="2274888"/>
            <a:ext cx="4700587" cy="1201737"/>
          </a:xfrm>
          <a:prstGeom prst="rect">
            <a:avLst/>
          </a:prstGeom>
          <a:noFill/>
          <a:ln w="9525">
            <a:noFill/>
          </a:ln>
        </p:spPr>
        <p:txBody>
          <a:bodyPr anchor="t" anchorCtr="0">
            <a:spAutoFit/>
          </a:bodyPr>
          <a:lstStyle/>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公司地址：上海浦东新区峨山路</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505</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号东方纯一大厦</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楼</a:t>
            </a:r>
            <a:endPar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endParaRP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邮政编码：</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200127</a:t>
            </a: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公司网址：</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www.qh168.com.cn</a:t>
            </a:r>
          </a:p>
        </p:txBody>
      </p:sp>
      <p:pic>
        <p:nvPicPr>
          <p:cNvPr id="33806" name="图片 17" descr="QR 代码&#10;&#10;描述已自动生成"/>
          <p:cNvPicPr>
            <a:picLocks noChangeAspect="1"/>
          </p:cNvPicPr>
          <p:nvPr userDrawn="1"/>
        </p:nvPicPr>
        <p:blipFill>
          <a:blip r:embed="rId2"/>
          <a:stretch>
            <a:fillRect/>
          </a:stretch>
        </p:blipFill>
        <p:spPr>
          <a:xfrm>
            <a:off x="896938" y="5148263"/>
            <a:ext cx="1184275" cy="1184275"/>
          </a:xfrm>
          <a:prstGeom prst="rect">
            <a:avLst/>
          </a:prstGeom>
          <a:noFill/>
          <a:ln w="9525">
            <a:noFill/>
          </a:ln>
        </p:spPr>
      </p:pic>
      <p:pic>
        <p:nvPicPr>
          <p:cNvPr id="19" name="图片占位符 1"/>
          <p:cNvPicPr>
            <a:picLocks noChangeAspect="1"/>
          </p:cNvPicPr>
          <p:nvPr/>
        </p:nvPicPr>
        <p:blipFill>
          <a:blip r:embed="rId3"/>
          <a:srcRect l="7693" r="7693"/>
          <a:stretch>
            <a:fillRect/>
          </a:stretch>
        </p:blipFill>
        <p:spPr>
          <a:xfrm>
            <a:off x="7512685" y="1373505"/>
            <a:ext cx="3064510" cy="4404360"/>
          </a:xfrm>
          <a:prstGeom prst="roundRect">
            <a:avLst/>
          </a:prstGeom>
          <a:ln>
            <a:solidFill>
              <a:srgbClr val="000000">
                <a:alpha val="0"/>
              </a:srgbClr>
            </a:solidFill>
          </a:ln>
        </p:spPr>
      </p:pic>
      <p:pic>
        <p:nvPicPr>
          <p:cNvPr id="20" name="图片 19"/>
          <p:cNvPicPr>
            <a:picLocks noChangeAspect="1"/>
          </p:cNvPicPr>
          <p:nvPr/>
        </p:nvPicPr>
        <p:blipFill>
          <a:blip r:embed="rId4" cstate="print">
            <a:duotone>
              <a:schemeClr val="accent3">
                <a:shade val="45000"/>
                <a:satMod val="135000"/>
              </a:schemeClr>
              <a:prstClr val="white"/>
            </a:duotone>
          </a:blip>
          <a:stretch>
            <a:fillRect/>
          </a:stretch>
        </p:blipFill>
        <p:spPr>
          <a:xfrm>
            <a:off x="2173838" y="5619804"/>
            <a:ext cx="285067" cy="285066"/>
          </a:xfrm>
          <a:prstGeom prst="rect">
            <a:avLst/>
          </a:prstGeom>
        </p:spPr>
      </p:pic>
      <p:pic>
        <p:nvPicPr>
          <p:cNvPr id="21" name="图片 20"/>
          <p:cNvPicPr>
            <a:picLocks noChangeAspect="1"/>
          </p:cNvPicPr>
          <p:nvPr/>
        </p:nvPicPr>
        <p:blipFill>
          <a:blip r:embed="rId5" cstate="print">
            <a:duotone>
              <a:schemeClr val="accent3">
                <a:shade val="45000"/>
                <a:satMod val="135000"/>
              </a:schemeClr>
              <a:prstClr val="white"/>
            </a:duotone>
          </a:blip>
          <a:stretch>
            <a:fillRect/>
          </a:stretch>
        </p:blipFill>
        <p:spPr>
          <a:xfrm>
            <a:off x="3966350" y="5959459"/>
            <a:ext cx="288829" cy="288829"/>
          </a:xfrm>
          <a:prstGeom prst="rect">
            <a:avLst/>
          </a:prstGeom>
        </p:spPr>
      </p:pic>
      <p:sp>
        <p:nvSpPr>
          <p:cNvPr id="22" name="+1234567890"/>
          <p:cNvSpPr txBox="1"/>
          <p:nvPr/>
        </p:nvSpPr>
        <p:spPr>
          <a:xfrm>
            <a:off x="4416425" y="6045200"/>
            <a:ext cx="1679575" cy="236538"/>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Jialj@qh168.com.cn</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pic>
        <p:nvPicPr>
          <p:cNvPr id="33811" name="图片 22"/>
          <p:cNvPicPr>
            <a:picLocks noChangeAspect="1"/>
          </p:cNvPicPr>
          <p:nvPr userDrawn="1"/>
        </p:nvPicPr>
        <p:blipFill>
          <a:blip r:embed="rId6"/>
          <a:stretch>
            <a:fillRect/>
          </a:stretch>
        </p:blipFill>
        <p:spPr>
          <a:xfrm>
            <a:off x="909638" y="4500563"/>
            <a:ext cx="2152650" cy="585787"/>
          </a:xfrm>
          <a:prstGeom prst="rect">
            <a:avLst/>
          </a:prstGeom>
          <a:noFill/>
          <a:ln w="9525">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封底">
    <p:spTree>
      <p:nvGrpSpPr>
        <p:cNvPr id="1" name=""/>
        <p:cNvGrpSpPr/>
        <p:nvPr/>
      </p:nvGrpSpPr>
      <p:grpSpPr>
        <a:xfrm>
          <a:off x="0" y="0"/>
          <a:ext cx="0" cy="0"/>
          <a:chOff x="0" y="0"/>
          <a:chExt cx="0" cy="0"/>
        </a:xfrm>
      </p:grpSpPr>
      <p:sp>
        <p:nvSpPr>
          <p:cNvPr id="34818" name="Rectangle"/>
          <p:cNvSpPr/>
          <p:nvPr userDrawn="1"/>
        </p:nvSpPr>
        <p:spPr>
          <a:xfrm>
            <a:off x="-7937" y="-34925"/>
            <a:ext cx="12199937" cy="4257675"/>
          </a:xfrm>
          <a:prstGeom prst="rect">
            <a:avLst/>
          </a:prstGeom>
          <a:solidFill>
            <a:schemeClr val="accent1"/>
          </a:solidFill>
          <a:ln w="12700">
            <a:noFill/>
          </a:ln>
        </p:spPr>
        <p:txBody>
          <a:bodyPr lIns="0" tIns="0" rIns="0" bIns="0" anchor="ctr" anchorCtr="0"/>
          <a:lstStyle/>
          <a:p>
            <a:pPr lvl="0"/>
            <a:endParaRPr lang="zh-CN" altLang="zh-CN" sz="1600">
              <a:solidFill>
                <a:srgbClr val="FFFFFF"/>
              </a:solidFill>
              <a:latin typeface="微软雅黑" panose="020B0503020204020204" pitchFamily="34" charset="-122"/>
              <a:ea typeface="Arial Black" panose="020B0A04020102020204" pitchFamily="34" charset="0"/>
              <a:sym typeface="微软雅黑" panose="020B0503020204020204" pitchFamily="34" charset="-122"/>
            </a:endParaRPr>
          </a:p>
        </p:txBody>
      </p:sp>
      <p:sp>
        <p:nvSpPr>
          <p:cNvPr id="3" name="Runoratsunkatu 5, Espoo, Finland, 02600"/>
          <p:cNvSpPr txBox="1"/>
          <p:nvPr/>
        </p:nvSpPr>
        <p:spPr>
          <a:xfrm>
            <a:off x="2551113" y="5622925"/>
            <a:ext cx="3178175" cy="23495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微信公众号：东海期货研究（</a:t>
            </a:r>
            <a:r>
              <a:rPr kumimoji="0" lang="en-US" altLang="zh-CN" sz="11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dhqhyj</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sp>
        <p:nvSpPr>
          <p:cNvPr id="7" name="Graphic 34"/>
          <p:cNvSpPr/>
          <p:nvPr/>
        </p:nvSpPr>
        <p:spPr>
          <a:xfrm>
            <a:off x="2189163" y="6010275"/>
            <a:ext cx="236538" cy="234950"/>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bg1">
              <a:lumMod val="50000"/>
            </a:schemeClr>
          </a:solidFill>
          <a:ln w="12700" cap="flat">
            <a:noFill/>
            <a:miter lim="400000"/>
          </a:ln>
          <a:effectLst/>
        </p:spPr>
        <p:txBody>
          <a:bodyPr wrap="square" lIns="22860" tIns="22860" rIns="22860" bIns="2286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8" name="+1234567890"/>
          <p:cNvSpPr txBox="1"/>
          <p:nvPr/>
        </p:nvSpPr>
        <p:spPr>
          <a:xfrm>
            <a:off x="2563813" y="5991225"/>
            <a:ext cx="1181100" cy="236538"/>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021-68756925</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grpSp>
        <p:nvGrpSpPr>
          <p:cNvPr id="34822" name="Group"/>
          <p:cNvGrpSpPr/>
          <p:nvPr userDrawn="1"/>
        </p:nvGrpSpPr>
        <p:grpSpPr>
          <a:xfrm>
            <a:off x="8820150" y="3146425"/>
            <a:ext cx="250825" cy="330200"/>
            <a:chOff x="0" y="0"/>
            <a:chExt cx="500850" cy="660399"/>
          </a:xfrm>
        </p:grpSpPr>
        <p:sp>
          <p:nvSpPr>
            <p:cNvPr id="34823" name="Graphic 2"/>
            <p:cNvSpPr/>
            <p:nvPr/>
          </p:nvSpPr>
          <p:spPr>
            <a:xfrm>
              <a:off x="-1" y="-1"/>
              <a:ext cx="500852" cy="660401"/>
            </a:xfrm>
            <a:custGeom>
              <a:avLst/>
              <a:gdLst/>
              <a:ahLst/>
              <a:cxnLst>
                <a:cxn ang="0">
                  <a:pos x="250426" y="330201"/>
                </a:cxn>
                <a:cxn ang="5898240">
                  <a:pos x="250426" y="330201"/>
                </a:cxn>
                <a:cxn ang="11796480">
                  <a:pos x="250426" y="330201"/>
                </a:cxn>
                <a:cxn ang="17694720">
                  <a:pos x="250426" y="330201"/>
                </a:cxn>
              </a:cxnLst>
              <a:rect l="0" t="0" r="0" b="0"/>
              <a:pathLst>
                <a:path w="19668" h="20547">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a:noFill/>
            </a:ln>
          </p:spPr>
          <p:txBody>
            <a:bodyPr/>
            <a:lstStyle/>
            <a:p>
              <a:endParaRPr lang="zh-CN" altLang="en-US"/>
            </a:p>
          </p:txBody>
        </p:sp>
        <p:sp>
          <p:nvSpPr>
            <p:cNvPr id="34824" name="Graphic 84"/>
            <p:cNvSpPr/>
            <p:nvPr/>
          </p:nvSpPr>
          <p:spPr>
            <a:xfrm>
              <a:off x="140352" y="147451"/>
              <a:ext cx="220149" cy="220149"/>
            </a:xfrm>
            <a:custGeom>
              <a:avLst/>
              <a:gdLst/>
              <a:ahLst/>
              <a:cxnLst>
                <a:cxn ang="0">
                  <a:pos x="110075" y="110075"/>
                </a:cxn>
                <a:cxn ang="5898240">
                  <a:pos x="110075" y="110075"/>
                </a:cxn>
                <a:cxn ang="11796480">
                  <a:pos x="110075" y="110075"/>
                </a:cxn>
                <a:cxn ang="17694720">
                  <a:pos x="110075" y="110075"/>
                </a:cxn>
              </a:cxnLst>
              <a:rect l="0" t="0" r="0" b="0"/>
              <a:pathLst>
                <a:path w="21600" h="2160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a:noFill/>
            </a:ln>
          </p:spPr>
          <p:txBody>
            <a:bodyPr/>
            <a:lstStyle/>
            <a:p>
              <a:endParaRPr lang="zh-CN" altLang="en-US"/>
            </a:p>
          </p:txBody>
        </p:sp>
      </p:grpSp>
      <p:grpSp>
        <p:nvGrpSpPr>
          <p:cNvPr id="34825" name="组合 12"/>
          <p:cNvGrpSpPr/>
          <p:nvPr userDrawn="1"/>
        </p:nvGrpSpPr>
        <p:grpSpPr>
          <a:xfrm flipH="1">
            <a:off x="3908425" y="2373313"/>
            <a:ext cx="661988" cy="815975"/>
            <a:chOff x="6992938" y="3074988"/>
            <a:chExt cx="863600" cy="1063625"/>
          </a:xfrm>
        </p:grpSpPr>
        <p:sp>
          <p:nvSpPr>
            <p:cNvPr id="34826" name="Freeform 12"/>
            <p:cNvSpPr/>
            <p:nvPr/>
          </p:nvSpPr>
          <p:spPr>
            <a:xfrm>
              <a:off x="6992938" y="3074988"/>
              <a:ext cx="863600" cy="1063625"/>
            </a:xfrm>
            <a:custGeom>
              <a:avLst/>
              <a:gdLst/>
              <a:ahLst/>
              <a:cxnLst>
                <a:cxn ang="0">
                  <a:pos x="863600" y="531813"/>
                </a:cxn>
                <a:cxn ang="0">
                  <a:pos x="0" y="1063625"/>
                </a:cxn>
                <a:cxn ang="0">
                  <a:pos x="0" y="0"/>
                </a:cxn>
                <a:cxn ang="0">
                  <a:pos x="863600" y="531813"/>
                </a:cxn>
              </a:cxnLst>
              <a:rect l="0" t="0" r="0" b="0"/>
              <a:pathLst>
                <a:path w="544" h="670">
                  <a:moveTo>
                    <a:pt x="544" y="335"/>
                  </a:moveTo>
                  <a:lnTo>
                    <a:pt x="0" y="670"/>
                  </a:lnTo>
                  <a:lnTo>
                    <a:pt x="0" y="0"/>
                  </a:lnTo>
                  <a:lnTo>
                    <a:pt x="544" y="335"/>
                  </a:lnTo>
                  <a:close/>
                </a:path>
              </a:pathLst>
            </a:custGeom>
            <a:solidFill>
              <a:schemeClr val="accent2"/>
            </a:solidFill>
            <a:ln w="9525">
              <a:noFill/>
            </a:ln>
          </p:spPr>
          <p:txBody>
            <a:bodyPr/>
            <a:lstStyle/>
            <a:p>
              <a:endParaRPr lang="zh-CN" altLang="en-US"/>
            </a:p>
          </p:txBody>
        </p:sp>
        <p:sp>
          <p:nvSpPr>
            <p:cNvPr id="34827" name="Freeform 13"/>
            <p:cNvSpPr/>
            <p:nvPr/>
          </p:nvSpPr>
          <p:spPr>
            <a:xfrm>
              <a:off x="6992938" y="3506788"/>
              <a:ext cx="511175" cy="631825"/>
            </a:xfrm>
            <a:custGeom>
              <a:avLst/>
              <a:gdLst/>
              <a:ahLst/>
              <a:cxnLst>
                <a:cxn ang="0">
                  <a:pos x="511175" y="315913"/>
                </a:cxn>
                <a:cxn ang="0">
                  <a:pos x="0" y="631825"/>
                </a:cxn>
                <a:cxn ang="0">
                  <a:pos x="0" y="0"/>
                </a:cxn>
                <a:cxn ang="0">
                  <a:pos x="511175" y="315913"/>
                </a:cxn>
              </a:cxnLst>
              <a:rect l="0" t="0" r="0" b="0"/>
              <a:pathLst>
                <a:path w="322" h="398">
                  <a:moveTo>
                    <a:pt x="322" y="199"/>
                  </a:moveTo>
                  <a:lnTo>
                    <a:pt x="0" y="398"/>
                  </a:lnTo>
                  <a:lnTo>
                    <a:pt x="0" y="0"/>
                  </a:lnTo>
                  <a:lnTo>
                    <a:pt x="322" y="199"/>
                  </a:lnTo>
                  <a:close/>
                </a:path>
              </a:pathLst>
            </a:custGeom>
            <a:solidFill>
              <a:schemeClr val="accent1"/>
            </a:solidFill>
            <a:ln w="9525">
              <a:noFill/>
            </a:ln>
          </p:spPr>
          <p:txBody>
            <a:bodyPr/>
            <a:lstStyle/>
            <a:p>
              <a:endParaRPr lang="zh-CN" altLang="en-US"/>
            </a:p>
          </p:txBody>
        </p:sp>
      </p:grpSp>
      <p:sp>
        <p:nvSpPr>
          <p:cNvPr id="34828" name="文本框 15"/>
          <p:cNvSpPr txBox="1"/>
          <p:nvPr userDrawn="1"/>
        </p:nvSpPr>
        <p:spPr>
          <a:xfrm>
            <a:off x="896938" y="944563"/>
            <a:ext cx="2905125" cy="706437"/>
          </a:xfrm>
          <a:prstGeom prst="rect">
            <a:avLst/>
          </a:prstGeom>
          <a:noFill/>
          <a:ln w="9525">
            <a:noFill/>
          </a:ln>
        </p:spPr>
        <p:txBody>
          <a:bodyPr anchor="t" anchorCtr="0">
            <a:spAutoFit/>
          </a:bodyPr>
          <a:lstStyle/>
          <a:p>
            <a:pPr lvl="0"/>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a:t>
            </a:r>
          </a:p>
        </p:txBody>
      </p:sp>
      <p:sp>
        <p:nvSpPr>
          <p:cNvPr id="34829" name="文本框 16"/>
          <p:cNvSpPr txBox="1"/>
          <p:nvPr userDrawn="1"/>
        </p:nvSpPr>
        <p:spPr>
          <a:xfrm>
            <a:off x="896938" y="2274888"/>
            <a:ext cx="4700587" cy="1201737"/>
          </a:xfrm>
          <a:prstGeom prst="rect">
            <a:avLst/>
          </a:prstGeom>
          <a:noFill/>
          <a:ln w="9525">
            <a:noFill/>
          </a:ln>
        </p:spPr>
        <p:txBody>
          <a:bodyPr anchor="t" anchorCtr="0">
            <a:spAutoFit/>
          </a:bodyPr>
          <a:lstStyle/>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公司地址：上海浦东新区峨山路</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505</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号东方纯一大厦</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楼</a:t>
            </a:r>
            <a:endPar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endParaRP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邮政编码：</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200127</a:t>
            </a:r>
          </a:p>
          <a:p>
            <a:pPr lvl="0">
              <a:lnSpc>
                <a:spcPct val="180000"/>
              </a:lnSpc>
            </a:pPr>
            <a:r>
              <a:rPr lang="zh-CN" altLang="en-US"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公司网址：</a:t>
            </a:r>
            <a:r>
              <a:rPr lang="en-US" altLang="zh-CN" sz="1400" dirty="0">
                <a:solidFill>
                  <a:schemeClr val="bg1"/>
                </a:solidFill>
                <a:latin typeface="微软雅黑" panose="020B0503020204020204" pitchFamily="34" charset="-122"/>
                <a:ea typeface="楷体" panose="02010609060101010101" pitchFamily="49" charset="-122"/>
                <a:sym typeface="微软雅黑" panose="020B0503020204020204" pitchFamily="34" charset="-122"/>
              </a:rPr>
              <a:t>www.qh168.com.cn</a:t>
            </a:r>
          </a:p>
        </p:txBody>
      </p:sp>
      <p:pic>
        <p:nvPicPr>
          <p:cNvPr id="34830" name="图片 17" descr="QR 代码&#10;&#10;描述已自动生成"/>
          <p:cNvPicPr>
            <a:picLocks noChangeAspect="1"/>
          </p:cNvPicPr>
          <p:nvPr userDrawn="1"/>
        </p:nvPicPr>
        <p:blipFill>
          <a:blip r:embed="rId2"/>
          <a:stretch>
            <a:fillRect/>
          </a:stretch>
        </p:blipFill>
        <p:spPr>
          <a:xfrm>
            <a:off x="896938" y="5148263"/>
            <a:ext cx="1184275" cy="1184275"/>
          </a:xfrm>
          <a:prstGeom prst="rect">
            <a:avLst/>
          </a:prstGeom>
          <a:noFill/>
          <a:ln w="9525">
            <a:noFill/>
          </a:ln>
        </p:spPr>
      </p:pic>
      <p:pic>
        <p:nvPicPr>
          <p:cNvPr id="19" name="图片占位符 1"/>
          <p:cNvPicPr>
            <a:picLocks noChangeAspect="1"/>
          </p:cNvPicPr>
          <p:nvPr/>
        </p:nvPicPr>
        <p:blipFill>
          <a:blip r:embed="rId3"/>
          <a:srcRect l="7693" r="7693"/>
          <a:stretch>
            <a:fillRect/>
          </a:stretch>
        </p:blipFill>
        <p:spPr>
          <a:xfrm>
            <a:off x="7512685" y="1373505"/>
            <a:ext cx="3064510" cy="4404360"/>
          </a:xfrm>
          <a:prstGeom prst="roundRect">
            <a:avLst/>
          </a:prstGeom>
          <a:ln>
            <a:solidFill>
              <a:srgbClr val="000000">
                <a:alpha val="0"/>
              </a:srgbClr>
            </a:solidFill>
          </a:ln>
        </p:spPr>
      </p:pic>
      <p:pic>
        <p:nvPicPr>
          <p:cNvPr id="20" name="图片 19"/>
          <p:cNvPicPr>
            <a:picLocks noChangeAspect="1"/>
          </p:cNvPicPr>
          <p:nvPr/>
        </p:nvPicPr>
        <p:blipFill>
          <a:blip r:embed="rId4" cstate="print">
            <a:duotone>
              <a:schemeClr val="accent3">
                <a:shade val="45000"/>
                <a:satMod val="135000"/>
              </a:schemeClr>
              <a:prstClr val="white"/>
            </a:duotone>
          </a:blip>
          <a:stretch>
            <a:fillRect/>
          </a:stretch>
        </p:blipFill>
        <p:spPr>
          <a:xfrm>
            <a:off x="2173838" y="5619804"/>
            <a:ext cx="285067" cy="285066"/>
          </a:xfrm>
          <a:prstGeom prst="rect">
            <a:avLst/>
          </a:prstGeom>
        </p:spPr>
      </p:pic>
      <p:pic>
        <p:nvPicPr>
          <p:cNvPr id="21" name="图片 20"/>
          <p:cNvPicPr>
            <a:picLocks noChangeAspect="1"/>
          </p:cNvPicPr>
          <p:nvPr/>
        </p:nvPicPr>
        <p:blipFill>
          <a:blip r:embed="rId5" cstate="print">
            <a:duotone>
              <a:schemeClr val="accent3">
                <a:shade val="45000"/>
                <a:satMod val="135000"/>
              </a:schemeClr>
              <a:prstClr val="white"/>
            </a:duotone>
          </a:blip>
          <a:stretch>
            <a:fillRect/>
          </a:stretch>
        </p:blipFill>
        <p:spPr>
          <a:xfrm>
            <a:off x="3966350" y="5959459"/>
            <a:ext cx="288829" cy="288829"/>
          </a:xfrm>
          <a:prstGeom prst="rect">
            <a:avLst/>
          </a:prstGeom>
        </p:spPr>
      </p:pic>
      <p:sp>
        <p:nvSpPr>
          <p:cNvPr id="22" name="+1234567890"/>
          <p:cNvSpPr txBox="1"/>
          <p:nvPr/>
        </p:nvSpPr>
        <p:spPr>
          <a:xfrm>
            <a:off x="4416425" y="6045200"/>
            <a:ext cx="1679575" cy="236538"/>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rPr>
              <a:t>Jialj@qh168.com.cn</a:t>
            </a:r>
            <a:endParaRPr kumimoji="0"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pic>
        <p:nvPicPr>
          <p:cNvPr id="34835" name="图片 22"/>
          <p:cNvPicPr>
            <a:picLocks noChangeAspect="1"/>
          </p:cNvPicPr>
          <p:nvPr userDrawn="1"/>
        </p:nvPicPr>
        <p:blipFill>
          <a:blip r:embed="rId6"/>
          <a:stretch>
            <a:fillRect/>
          </a:stretch>
        </p:blipFill>
        <p:spPr>
          <a:xfrm>
            <a:off x="909638" y="4500563"/>
            <a:ext cx="2152650" cy="585787"/>
          </a:xfrm>
          <a:prstGeom prst="rect">
            <a:avLst/>
          </a:prstGeom>
          <a:noFill/>
          <a:ln w="9525">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2"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5123"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16" name="文本占位符 4"/>
          <p:cNvSpPr>
            <a:spLocks noGrp="1"/>
          </p:cNvSpPr>
          <p:nvPr>
            <p:ph type="body" sz="quarter" idx="19"/>
          </p:nvPr>
        </p:nvSpPr>
        <p:spPr>
          <a:xfrm>
            <a:off x="2333717" y="4366277"/>
            <a:ext cx="7815886" cy="740105"/>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24" name="Picture Placeholder 2"/>
          <p:cNvSpPr>
            <a:spLocks noGrp="1"/>
          </p:cNvSpPr>
          <p:nvPr>
            <p:ph type="pic" sz="quarter" idx="22"/>
          </p:nvPr>
        </p:nvSpPr>
        <p:spPr>
          <a:xfrm>
            <a:off x="2934774" y="1101388"/>
            <a:ext cx="6614897" cy="307120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文本占位符 4"/>
          <p:cNvSpPr>
            <a:spLocks noGrp="1"/>
          </p:cNvSpPr>
          <p:nvPr>
            <p:ph type="body" sz="quarter" idx="26"/>
          </p:nvPr>
        </p:nvSpPr>
        <p:spPr>
          <a:xfrm>
            <a:off x="2934775" y="855636"/>
            <a:ext cx="6614896" cy="219034"/>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8" name="文本占位符 4"/>
          <p:cNvSpPr>
            <a:spLocks noGrp="1"/>
          </p:cNvSpPr>
          <p:nvPr>
            <p:ph type="body" sz="quarter" idx="27"/>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11" name="文本占位符 4"/>
          <p:cNvSpPr>
            <a:spLocks noGrp="1"/>
          </p:cNvSpPr>
          <p:nvPr>
            <p:ph type="body" sz="quarter" idx="28"/>
          </p:nvPr>
        </p:nvSpPr>
        <p:spPr>
          <a:xfrm>
            <a:off x="2333717" y="5385091"/>
            <a:ext cx="7815886" cy="740105"/>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6147"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30" name="文本占位符 4"/>
          <p:cNvSpPr>
            <a:spLocks noGrp="1"/>
          </p:cNvSpPr>
          <p:nvPr>
            <p:ph type="body" sz="quarter" idx="19"/>
          </p:nvPr>
        </p:nvSpPr>
        <p:spPr>
          <a:xfrm>
            <a:off x="6376965" y="1414213"/>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1" name="文本占位符 4"/>
          <p:cNvSpPr>
            <a:spLocks noGrp="1"/>
          </p:cNvSpPr>
          <p:nvPr>
            <p:ph type="body" sz="quarter" idx="37"/>
          </p:nvPr>
        </p:nvSpPr>
        <p:spPr>
          <a:xfrm>
            <a:off x="6376966" y="2975261"/>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2" name="文本占位符 4"/>
          <p:cNvSpPr>
            <a:spLocks noGrp="1"/>
          </p:cNvSpPr>
          <p:nvPr>
            <p:ph type="body" sz="quarter" idx="38"/>
          </p:nvPr>
        </p:nvSpPr>
        <p:spPr>
          <a:xfrm>
            <a:off x="6376965" y="4536309"/>
            <a:ext cx="5191085" cy="1106140"/>
          </a:xfrm>
          <a:prstGeom prst="rect">
            <a:avLst/>
          </a:prstGeom>
        </p:spPr>
        <p:txBody>
          <a:bodyPr/>
          <a:lstStyle>
            <a:lvl1pPr marL="0" indent="0" algn="l">
              <a:lnSpc>
                <a:spcPts val="2000"/>
              </a:lnSpc>
              <a:buNone/>
              <a:defRPr sz="1400" b="0">
                <a:solidFill>
                  <a:schemeClr val="tx1"/>
                </a:solidFill>
              </a:defRPr>
            </a:lvl1pPr>
          </a:lstStyle>
          <a:p>
            <a:pPr lvl="0" fontAlgn="auto"/>
            <a:endParaRPr lang="zh-CN" altLang="en-US" strike="noStrike" noProof="1"/>
          </a:p>
        </p:txBody>
      </p:sp>
      <p:sp>
        <p:nvSpPr>
          <p:cNvPr id="33" name="Picture Placeholder 2"/>
          <p:cNvSpPr>
            <a:spLocks noGrp="1"/>
          </p:cNvSpPr>
          <p:nvPr>
            <p:ph type="pic" sz="quarter" idx="22"/>
          </p:nvPr>
        </p:nvSpPr>
        <p:spPr>
          <a:xfrm>
            <a:off x="623888" y="108657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 name="文本占位符 4"/>
          <p:cNvSpPr>
            <a:spLocks noGrp="1"/>
          </p:cNvSpPr>
          <p:nvPr>
            <p:ph type="body" sz="quarter" idx="26"/>
          </p:nvPr>
        </p:nvSpPr>
        <p:spPr>
          <a:xfrm>
            <a:off x="623892" y="851153"/>
            <a:ext cx="5013313" cy="210261"/>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5" name="Picture Placeholder 2"/>
          <p:cNvSpPr>
            <a:spLocks noGrp="1"/>
          </p:cNvSpPr>
          <p:nvPr>
            <p:ph type="pic" sz="quarter" idx="39"/>
          </p:nvPr>
        </p:nvSpPr>
        <p:spPr>
          <a:xfrm>
            <a:off x="623888" y="378270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文本占位符 4"/>
          <p:cNvSpPr>
            <a:spLocks noGrp="1"/>
          </p:cNvSpPr>
          <p:nvPr>
            <p:ph type="body" sz="quarter" idx="40"/>
          </p:nvPr>
        </p:nvSpPr>
        <p:spPr>
          <a:xfrm>
            <a:off x="623892" y="3521122"/>
            <a:ext cx="5013313" cy="23642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7" name="文本占位符 4"/>
          <p:cNvSpPr>
            <a:spLocks noGrp="1"/>
          </p:cNvSpPr>
          <p:nvPr>
            <p:ph type="body" sz="quarter" idx="27"/>
          </p:nvPr>
        </p:nvSpPr>
        <p:spPr>
          <a:xfrm>
            <a:off x="9280634" y="6568952"/>
            <a:ext cx="2925451" cy="25967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7171"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7173" name="文本框 4"/>
          <p:cNvSpPr txBox="1"/>
          <p:nvPr userDrawn="1"/>
        </p:nvSpPr>
        <p:spPr>
          <a:xfrm>
            <a:off x="9804400" y="6604000"/>
            <a:ext cx="2967038" cy="231775"/>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数据来源：金联创、钢联，东海期货研究所</a:t>
            </a:r>
          </a:p>
        </p:txBody>
      </p:sp>
      <p:sp>
        <p:nvSpPr>
          <p:cNvPr id="16" name="文本占位符 4"/>
          <p:cNvSpPr>
            <a:spLocks noGrp="1"/>
          </p:cNvSpPr>
          <p:nvPr>
            <p:ph type="body" sz="quarter" idx="19"/>
          </p:nvPr>
        </p:nvSpPr>
        <p:spPr>
          <a:xfrm>
            <a:off x="900750" y="843988"/>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9" name="文本占位符 4"/>
          <p:cNvSpPr>
            <a:spLocks noGrp="1"/>
          </p:cNvSpPr>
          <p:nvPr>
            <p:ph type="body" sz="quarter" idx="26"/>
          </p:nvPr>
        </p:nvSpPr>
        <p:spPr>
          <a:xfrm>
            <a:off x="6479521" y="779867"/>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18" name="Picture Placeholder 2"/>
          <p:cNvSpPr>
            <a:spLocks noGrp="1"/>
          </p:cNvSpPr>
          <p:nvPr>
            <p:ph type="pic" sz="quarter" idx="34"/>
          </p:nvPr>
        </p:nvSpPr>
        <p:spPr>
          <a:xfrm>
            <a:off x="6479521" y="1013700"/>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 name="Picture Placeholder 2"/>
          <p:cNvSpPr>
            <a:spLocks noGrp="1"/>
          </p:cNvSpPr>
          <p:nvPr>
            <p:ph type="pic" sz="quarter" idx="36"/>
          </p:nvPr>
        </p:nvSpPr>
        <p:spPr>
          <a:xfrm>
            <a:off x="6479521" y="377161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5" name="文本占位符 4"/>
          <p:cNvSpPr>
            <a:spLocks noGrp="1"/>
          </p:cNvSpPr>
          <p:nvPr>
            <p:ph type="body" sz="quarter" idx="38"/>
          </p:nvPr>
        </p:nvSpPr>
        <p:spPr>
          <a:xfrm>
            <a:off x="900750" y="1757344"/>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6" name="文本占位符 4"/>
          <p:cNvSpPr>
            <a:spLocks noGrp="1"/>
          </p:cNvSpPr>
          <p:nvPr>
            <p:ph type="body" sz="quarter" idx="39"/>
          </p:nvPr>
        </p:nvSpPr>
        <p:spPr>
          <a:xfrm>
            <a:off x="900750" y="2692734"/>
            <a:ext cx="4726319"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27" name="文本占位符 4"/>
          <p:cNvSpPr>
            <a:spLocks noGrp="1"/>
          </p:cNvSpPr>
          <p:nvPr>
            <p:ph type="body" sz="quarter" idx="40"/>
          </p:nvPr>
        </p:nvSpPr>
        <p:spPr>
          <a:xfrm>
            <a:off x="6480371" y="3519194"/>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8" name="Picture Placeholder 2"/>
          <p:cNvSpPr>
            <a:spLocks noGrp="1"/>
          </p:cNvSpPr>
          <p:nvPr>
            <p:ph type="pic" sz="quarter" idx="41"/>
          </p:nvPr>
        </p:nvSpPr>
        <p:spPr>
          <a:xfrm>
            <a:off x="587069" y="377572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1" name="文本占位符 4"/>
          <p:cNvSpPr>
            <a:spLocks noGrp="1"/>
          </p:cNvSpPr>
          <p:nvPr>
            <p:ph type="body" sz="quarter" idx="42"/>
          </p:nvPr>
        </p:nvSpPr>
        <p:spPr>
          <a:xfrm>
            <a:off x="587919" y="3523302"/>
            <a:ext cx="5040000" cy="228972"/>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3"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8195"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8197" name="文本框 4"/>
          <p:cNvSpPr txBox="1"/>
          <p:nvPr userDrawn="1"/>
        </p:nvSpPr>
        <p:spPr>
          <a:xfrm>
            <a:off x="9269413" y="6559550"/>
            <a:ext cx="2789237" cy="231775"/>
          </a:xfrm>
          <a:prstGeom prst="rect">
            <a:avLst/>
          </a:prstGeom>
          <a:noFill/>
          <a:ln w="9525">
            <a:noFill/>
          </a:ln>
        </p:spPr>
        <p:txBody>
          <a:bodyPr anchor="t" anchorCtr="0">
            <a:spAutoFit/>
          </a:bodyPr>
          <a:lstStyle/>
          <a:p>
            <a:pPr lvl="0"/>
            <a:r>
              <a:rPr lang="zh-CN" altLang="en-US" sz="900" dirty="0">
                <a:latin typeface="微软雅黑" panose="020B0503020204020204" pitchFamily="34" charset="-122"/>
                <a:ea typeface="微软雅黑" panose="020B0503020204020204" pitchFamily="34" charset="-122"/>
              </a:rPr>
              <a:t>数据来源：金联创、隆众，东海期货研究所 </a:t>
            </a:r>
          </a:p>
        </p:txBody>
      </p:sp>
      <p:sp>
        <p:nvSpPr>
          <p:cNvPr id="25"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Picture Placeholder 2"/>
          <p:cNvSpPr>
            <a:spLocks noGrp="1"/>
          </p:cNvSpPr>
          <p:nvPr>
            <p:ph type="pic" sz="quarter" idx="41"/>
          </p:nvPr>
        </p:nvSpPr>
        <p:spPr>
          <a:xfrm>
            <a:off x="759845" y="109622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文本占位符 4"/>
          <p:cNvSpPr>
            <a:spLocks noGrp="1"/>
          </p:cNvSpPr>
          <p:nvPr>
            <p:ph type="body" sz="quarter" idx="42"/>
          </p:nvPr>
        </p:nvSpPr>
        <p:spPr>
          <a:xfrm>
            <a:off x="1386709" y="814382"/>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29" name="Picture Placeholder 2"/>
          <p:cNvSpPr>
            <a:spLocks noGrp="1"/>
          </p:cNvSpPr>
          <p:nvPr>
            <p:ph type="pic" sz="quarter" idx="43"/>
          </p:nvPr>
        </p:nvSpPr>
        <p:spPr>
          <a:xfrm>
            <a:off x="6473340" y="1112928"/>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文本占位符 4"/>
          <p:cNvSpPr>
            <a:spLocks noGrp="1"/>
          </p:cNvSpPr>
          <p:nvPr>
            <p:ph type="body" sz="quarter" idx="44"/>
          </p:nvPr>
        </p:nvSpPr>
        <p:spPr>
          <a:xfrm>
            <a:off x="7168837" y="781056"/>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4" name="Picture Placeholder 2"/>
          <p:cNvSpPr>
            <a:spLocks noGrp="1"/>
          </p:cNvSpPr>
          <p:nvPr>
            <p:ph type="pic" sz="quarter" idx="45"/>
          </p:nvPr>
        </p:nvSpPr>
        <p:spPr>
          <a:xfrm>
            <a:off x="759845" y="380555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 name="文本占位符 4"/>
          <p:cNvSpPr>
            <a:spLocks noGrp="1"/>
          </p:cNvSpPr>
          <p:nvPr>
            <p:ph type="body" sz="quarter" idx="46"/>
          </p:nvPr>
        </p:nvSpPr>
        <p:spPr>
          <a:xfrm>
            <a:off x="1386708" y="3502158"/>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6" name="Picture Placeholder 2"/>
          <p:cNvSpPr>
            <a:spLocks noGrp="1"/>
          </p:cNvSpPr>
          <p:nvPr>
            <p:ph type="pic" sz="quarter" idx="47"/>
          </p:nvPr>
        </p:nvSpPr>
        <p:spPr>
          <a:xfrm>
            <a:off x="6473340" y="378961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9" name="文本占位符 4"/>
          <p:cNvSpPr>
            <a:spLocks noGrp="1"/>
          </p:cNvSpPr>
          <p:nvPr>
            <p:ph type="body" sz="quarter" idx="48"/>
          </p:nvPr>
        </p:nvSpPr>
        <p:spPr>
          <a:xfrm>
            <a:off x="6988835" y="3510057"/>
            <a:ext cx="4009007" cy="24286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4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9219"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占位符 4"/>
          <p:cNvSpPr>
            <a:spLocks noGrp="1"/>
          </p:cNvSpPr>
          <p:nvPr>
            <p:ph type="body" sz="quarter" idx="27"/>
          </p:nvPr>
        </p:nvSpPr>
        <p:spPr>
          <a:xfrm>
            <a:off x="8881241" y="6586437"/>
            <a:ext cx="3472902" cy="244061"/>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25"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26" name="Picture Placeholder 2"/>
          <p:cNvSpPr>
            <a:spLocks noGrp="1"/>
          </p:cNvSpPr>
          <p:nvPr>
            <p:ph type="pic" sz="quarter" idx="41"/>
          </p:nvPr>
        </p:nvSpPr>
        <p:spPr>
          <a:xfrm>
            <a:off x="759845" y="951210"/>
            <a:ext cx="5040000" cy="2357666"/>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Picture Placeholder 2"/>
          <p:cNvSpPr>
            <a:spLocks noGrp="1"/>
          </p:cNvSpPr>
          <p:nvPr>
            <p:ph type="pic" sz="quarter" idx="43"/>
          </p:nvPr>
        </p:nvSpPr>
        <p:spPr>
          <a:xfrm>
            <a:off x="6327228" y="951210"/>
            <a:ext cx="5108027" cy="2338529"/>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 name="Picture Placeholder 2"/>
          <p:cNvSpPr>
            <a:spLocks noGrp="1"/>
          </p:cNvSpPr>
          <p:nvPr>
            <p:ph type="pic" sz="quarter" idx="45"/>
          </p:nvPr>
        </p:nvSpPr>
        <p:spPr>
          <a:xfrm>
            <a:off x="759845" y="3597888"/>
            <a:ext cx="5040000" cy="24437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Picture Placeholder 2"/>
          <p:cNvSpPr>
            <a:spLocks noGrp="1"/>
          </p:cNvSpPr>
          <p:nvPr>
            <p:ph type="pic" sz="quarter" idx="47"/>
          </p:nvPr>
        </p:nvSpPr>
        <p:spPr>
          <a:xfrm>
            <a:off x="6327228" y="3597887"/>
            <a:ext cx="5186112" cy="24437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张图">
    <p:bg>
      <p:bgPr>
        <a:solidFill>
          <a:schemeClr val="bg2"/>
        </a:solidFill>
        <a:effectLst/>
      </p:bgPr>
    </p:bg>
    <p:spTree>
      <p:nvGrpSpPr>
        <p:cNvPr id="1" name=""/>
        <p:cNvGrpSpPr/>
        <p:nvPr/>
      </p:nvGrpSpPr>
      <p:grpSpPr>
        <a:xfrm>
          <a:off x="0" y="0"/>
          <a:ext cx="0" cy="0"/>
          <a:chOff x="0" y="0"/>
          <a:chExt cx="0" cy="0"/>
        </a:xfrm>
      </p:grpSpPr>
      <p:sp>
        <p:nvSpPr>
          <p:cNvPr id="2"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0243" name="图片 2"/>
          <p:cNvPicPr>
            <a:picLocks noChangeAspect="1"/>
          </p:cNvPicPr>
          <p:nvPr userDrawn="1"/>
        </p:nvPicPr>
        <p:blipFill>
          <a:blip r:embed="rId2"/>
          <a:stretch>
            <a:fillRect/>
          </a:stretch>
        </p:blipFill>
        <p:spPr>
          <a:xfrm>
            <a:off x="10529888" y="6137275"/>
            <a:ext cx="1295400" cy="352425"/>
          </a:xfrm>
          <a:prstGeom prst="rect">
            <a:avLst/>
          </a:prstGeom>
          <a:noFill/>
          <a:ln w="9525">
            <a:noFill/>
          </a:ln>
        </p:spPr>
      </p:pic>
      <p:cxnSp>
        <p:nvCxnSpPr>
          <p:cNvPr id="4" name="直接连接符 3"/>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fontAlgn="auto"/>
            <a:r>
              <a:rPr lang="zh-CN" altLang="en-US" strike="noStrike" noProof="1"/>
              <a:t>单击此处编辑母版文本样式</a:t>
            </a:r>
          </a:p>
        </p:txBody>
      </p:sp>
      <p:sp>
        <p:nvSpPr>
          <p:cNvPr id="36" name="标题 5"/>
          <p:cNvSpPr>
            <a:spLocks noGrp="1"/>
          </p:cNvSpPr>
          <p:nvPr>
            <p:ph type="title"/>
          </p:nvPr>
        </p:nvSpPr>
        <p:spPr>
          <a:xfrm>
            <a:off x="328071" y="107568"/>
            <a:ext cx="10391341" cy="458726"/>
          </a:xfrm>
          <a:prstGeom prst="rect">
            <a:avLst/>
          </a:prstGeom>
        </p:spPr>
        <p:txBody>
          <a:bodyPr/>
          <a:lstStyle>
            <a:lvl1pPr>
              <a:defRPr sz="2800" b="1">
                <a:solidFill>
                  <a:schemeClr val="bg1"/>
                </a:solidFill>
              </a:defRPr>
            </a:lvl1pPr>
          </a:lstStyle>
          <a:p>
            <a:pPr fontAlgn="auto"/>
            <a:r>
              <a:rPr lang="zh-CN" altLang="en-US" strike="noStrike" noProof="1"/>
              <a:t>单击此处编辑母版标题样式</a:t>
            </a:r>
          </a:p>
        </p:txBody>
      </p:sp>
      <p:sp>
        <p:nvSpPr>
          <p:cNvPr id="37" name="Picture Placeholder 2"/>
          <p:cNvSpPr>
            <a:spLocks noGrp="1"/>
          </p:cNvSpPr>
          <p:nvPr>
            <p:ph type="pic" sz="quarter" idx="43"/>
          </p:nvPr>
        </p:nvSpPr>
        <p:spPr>
          <a:xfrm>
            <a:off x="8101672"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文本占位符 4"/>
          <p:cNvSpPr>
            <a:spLocks noGrp="1"/>
          </p:cNvSpPr>
          <p:nvPr>
            <p:ph type="body" sz="quarter" idx="44"/>
          </p:nvPr>
        </p:nvSpPr>
        <p:spPr>
          <a:xfrm>
            <a:off x="8102523" y="1139469"/>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39" name="Picture Placeholder 2"/>
          <p:cNvSpPr>
            <a:spLocks noGrp="1"/>
          </p:cNvSpPr>
          <p:nvPr>
            <p:ph type="pic" sz="quarter" idx="45"/>
          </p:nvPr>
        </p:nvSpPr>
        <p:spPr>
          <a:xfrm>
            <a:off x="8111058"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文本占位符 4"/>
          <p:cNvSpPr>
            <a:spLocks noGrp="1"/>
          </p:cNvSpPr>
          <p:nvPr>
            <p:ph type="body" sz="quarter" idx="46"/>
          </p:nvPr>
        </p:nvSpPr>
        <p:spPr>
          <a:xfrm>
            <a:off x="8111909"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1" name="Picture Placeholder 2"/>
          <p:cNvSpPr>
            <a:spLocks noGrp="1"/>
          </p:cNvSpPr>
          <p:nvPr>
            <p:ph type="pic" sz="quarter" idx="47"/>
          </p:nvPr>
        </p:nvSpPr>
        <p:spPr>
          <a:xfrm>
            <a:off x="4391755"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2" name="文本占位符 4"/>
          <p:cNvSpPr>
            <a:spLocks noGrp="1"/>
          </p:cNvSpPr>
          <p:nvPr>
            <p:ph type="body" sz="quarter" idx="48"/>
          </p:nvPr>
        </p:nvSpPr>
        <p:spPr>
          <a:xfrm>
            <a:off x="4392606" y="1139469"/>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3" name="Picture Placeholder 2"/>
          <p:cNvSpPr>
            <a:spLocks noGrp="1"/>
          </p:cNvSpPr>
          <p:nvPr>
            <p:ph type="pic" sz="quarter" idx="49"/>
          </p:nvPr>
        </p:nvSpPr>
        <p:spPr>
          <a:xfrm>
            <a:off x="440114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4" name="文本占位符 4"/>
          <p:cNvSpPr>
            <a:spLocks noGrp="1"/>
          </p:cNvSpPr>
          <p:nvPr>
            <p:ph type="body" sz="quarter" idx="50"/>
          </p:nvPr>
        </p:nvSpPr>
        <p:spPr>
          <a:xfrm>
            <a:off x="4401992"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5" name="Picture Placeholder 2"/>
          <p:cNvSpPr>
            <a:spLocks noGrp="1"/>
          </p:cNvSpPr>
          <p:nvPr>
            <p:ph type="pic" sz="quarter" idx="51"/>
          </p:nvPr>
        </p:nvSpPr>
        <p:spPr>
          <a:xfrm>
            <a:off x="69037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 name="文本占位符 4"/>
          <p:cNvSpPr>
            <a:spLocks noGrp="1"/>
          </p:cNvSpPr>
          <p:nvPr>
            <p:ph type="body" sz="quarter" idx="52"/>
          </p:nvPr>
        </p:nvSpPr>
        <p:spPr>
          <a:xfrm>
            <a:off x="691222" y="3766784"/>
            <a:ext cx="3408492" cy="257495"/>
          </a:xfrm>
          <a:prstGeom prst="rect">
            <a:avLst/>
          </a:prstGeom>
        </p:spPr>
        <p:txBody>
          <a:bodyPr/>
          <a:lstStyle>
            <a:lvl1pPr marL="0" indent="0" algn="ctr">
              <a:buNone/>
              <a:defRPr sz="1000" b="1">
                <a:solidFill>
                  <a:schemeClr val="tx1"/>
                </a:solidFill>
              </a:defRPr>
            </a:lvl1pPr>
          </a:lstStyle>
          <a:p>
            <a:pPr lvl="0" fontAlgn="auto"/>
            <a:r>
              <a:rPr lang="zh-CN" altLang="en-US" strike="noStrike" noProof="1"/>
              <a:t>单击此处编辑母版文本样式</a:t>
            </a:r>
          </a:p>
        </p:txBody>
      </p:sp>
      <p:sp>
        <p:nvSpPr>
          <p:cNvPr id="47" name="文本占位符 4"/>
          <p:cNvSpPr>
            <a:spLocks noGrp="1"/>
          </p:cNvSpPr>
          <p:nvPr>
            <p:ph type="body" sz="quarter" idx="19"/>
          </p:nvPr>
        </p:nvSpPr>
        <p:spPr>
          <a:xfrm>
            <a:off x="900750" y="1160225"/>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8" name="文本占位符 4"/>
          <p:cNvSpPr>
            <a:spLocks noGrp="1"/>
          </p:cNvSpPr>
          <p:nvPr>
            <p:ph type="body" sz="quarter" idx="38"/>
          </p:nvPr>
        </p:nvSpPr>
        <p:spPr>
          <a:xfrm>
            <a:off x="900750" y="1968633"/>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
        <p:nvSpPr>
          <p:cNvPr id="49" name="文本占位符 4"/>
          <p:cNvSpPr>
            <a:spLocks noGrp="1"/>
          </p:cNvSpPr>
          <p:nvPr>
            <p:ph type="body" sz="quarter" idx="53"/>
          </p:nvPr>
        </p:nvSpPr>
        <p:spPr>
          <a:xfrm>
            <a:off x="900750" y="2777042"/>
            <a:ext cx="3192990" cy="678020"/>
          </a:xfrm>
          <a:prstGeom prst="rect">
            <a:avLst/>
          </a:prstGeom>
        </p:spPr>
        <p:txBody>
          <a:bodyPr/>
          <a:lstStyle>
            <a:lvl1pPr marL="0" indent="0" algn="l">
              <a:lnSpc>
                <a:spcPts val="2000"/>
              </a:lnSpc>
              <a:buNone/>
              <a:defRPr sz="1400" b="0">
                <a:solidFill>
                  <a:schemeClr val="tx1"/>
                </a:solidFill>
              </a:defRPr>
            </a:lvl1pPr>
          </a:lstStyle>
          <a:p>
            <a:pPr lvl="0" fontAlgn="auto"/>
            <a:endParaRPr lang="en-US" altLang="zh-CN" strike="noStrike" noProof="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7"/>
          <p:cNvPicPr>
            <a:picLocks noChangeAspect="1"/>
          </p:cNvPicPr>
          <p:nvPr userDrawn="1"/>
        </p:nvPicPr>
        <p:blipFill>
          <a:blip r:embed="rId20"/>
          <a:stretch>
            <a:fillRect/>
          </a:stretch>
        </p:blipFill>
        <p:spPr>
          <a:xfrm>
            <a:off x="10788650" y="6394450"/>
            <a:ext cx="1120775" cy="304800"/>
          </a:xfrm>
          <a:prstGeom prst="rect">
            <a:avLst/>
          </a:prstGeom>
          <a:noFill/>
          <a:ln w="9525">
            <a:noFill/>
          </a:ln>
        </p:spPr>
      </p:pic>
      <p:sp>
        <p:nvSpPr>
          <p:cNvPr id="10"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p:cNvSpPr/>
          <p:nvPr/>
        </p:nvSpPr>
        <p:spPr>
          <a:xfrm>
            <a:off x="-4762" y="-4762"/>
            <a:ext cx="12201525" cy="66675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051" name="图片 3"/>
          <p:cNvPicPr>
            <a:picLocks noChangeAspect="1"/>
          </p:cNvPicPr>
          <p:nvPr userDrawn="1"/>
        </p:nvPicPr>
        <p:blipFill>
          <a:blip r:embed="rId19"/>
          <a:stretch>
            <a:fillRect/>
          </a:stretch>
        </p:blipFill>
        <p:spPr>
          <a:xfrm>
            <a:off x="10529888" y="6137275"/>
            <a:ext cx="1295400" cy="352425"/>
          </a:xfrm>
          <a:prstGeom prst="rect">
            <a:avLst/>
          </a:prstGeom>
          <a:noFill/>
          <a:ln w="9525">
            <a:noFill/>
          </a:ln>
        </p:spPr>
      </p:pic>
      <p:cxnSp>
        <p:nvCxnSpPr>
          <p:cNvPr id="5" name="直接连接符 4"/>
          <p:cNvCxnSpPr/>
          <p:nvPr/>
        </p:nvCxnSpPr>
        <p:spPr>
          <a:xfrm>
            <a:off x="10226675" y="6529388"/>
            <a:ext cx="18319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占位符 4"/>
          <p:cNvSpPr txBox="1"/>
          <p:nvPr/>
        </p:nvSpPr>
        <p:spPr>
          <a:xfrm>
            <a:off x="9039225" y="6597650"/>
            <a:ext cx="3157538" cy="2603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schemeClr val="tx1"/>
                </a:solidFill>
                <a:effectLst/>
                <a:uLnTx/>
                <a:uFillTx/>
                <a:latin typeface="+mn-lt"/>
                <a:ea typeface="+mn-ea"/>
                <a:cs typeface="+mn-cs"/>
              </a:rPr>
              <a:t> 数据来源：金联创、隆众，东海期货研究所</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1516063" y="2817813"/>
            <a:ext cx="8831262" cy="611187"/>
          </a:xfrm>
          <a:noFill/>
          <a:ln>
            <a:noFill/>
          </a:ln>
        </p:spPr>
        <p:txBody>
          <a:bodyPr anchor="t" anchorCtr="0"/>
          <a:lstStyle/>
          <a:p>
            <a:pPr defTabSz="914400">
              <a:buNone/>
            </a:pPr>
            <a:r>
              <a:rPr lang="zh-CN" altLang="en-US" dirty="0"/>
              <a:t>需求边际改善，下行空间有限</a:t>
            </a:r>
            <a:endParaRPr lang="zh-CN" altLang="en-US" kern="1200" dirty="0">
              <a:latin typeface="+mj-lt"/>
              <a:ea typeface="+mj-ea"/>
              <a:cs typeface="+mj-cs"/>
            </a:endParaRPr>
          </a:p>
        </p:txBody>
      </p:sp>
      <p:sp>
        <p:nvSpPr>
          <p:cNvPr id="38914" name="文本占位符 2"/>
          <p:cNvSpPr>
            <a:spLocks noGrp="1"/>
          </p:cNvSpPr>
          <p:nvPr>
            <p:ph type="body" sz="quarter" idx="12"/>
          </p:nvPr>
        </p:nvSpPr>
        <p:spPr>
          <a:xfrm>
            <a:off x="4767263" y="3568700"/>
            <a:ext cx="2657475" cy="258763"/>
          </a:xfrm>
          <a:noFill/>
          <a:ln>
            <a:noFill/>
          </a:ln>
        </p:spPr>
        <p:txBody>
          <a:bodyPr anchor="t" anchorCtr="0"/>
          <a:lstStyle/>
          <a:p>
            <a:pPr defTabSz="914400">
              <a:buClrTx/>
              <a:buSzTx/>
            </a:pPr>
            <a:r>
              <a:rPr lang="zh-CN" altLang="en-US" kern="1200" dirty="0">
                <a:latin typeface="+mn-lt"/>
                <a:ea typeface="+mn-ea"/>
                <a:cs typeface="+mn-cs"/>
              </a:rPr>
              <a:t>东海甲醇聚烯烃周度策略</a:t>
            </a:r>
          </a:p>
        </p:txBody>
      </p:sp>
      <p:sp>
        <p:nvSpPr>
          <p:cNvPr id="38915" name="文本占位符 3"/>
          <p:cNvSpPr>
            <a:spLocks noGrp="1"/>
          </p:cNvSpPr>
          <p:nvPr>
            <p:ph type="body" sz="quarter" idx="13"/>
          </p:nvPr>
        </p:nvSpPr>
        <p:spPr>
          <a:xfrm>
            <a:off x="3940175" y="4354513"/>
            <a:ext cx="4311650" cy="258762"/>
          </a:xfrm>
          <a:noFill/>
          <a:ln>
            <a:noFill/>
          </a:ln>
        </p:spPr>
        <p:txBody>
          <a:bodyPr anchor="t" anchorCtr="0"/>
          <a:lstStyle/>
          <a:p>
            <a:pPr defTabSz="914400">
              <a:buClrTx/>
              <a:buSzTx/>
            </a:pPr>
            <a:r>
              <a:rPr lang="zh-CN" altLang="en-US" kern="1200" dirty="0">
                <a:latin typeface="+mn-lt"/>
                <a:ea typeface="+mn-ea"/>
                <a:cs typeface="+mn-cs"/>
              </a:rPr>
              <a:t>东海期货研究所能化策略组                   </a:t>
            </a:r>
            <a:r>
              <a:rPr lang="en-US" altLang="zh-CN" kern="1200" dirty="0">
                <a:latin typeface="+mn-lt"/>
                <a:ea typeface="+mn-ea"/>
                <a:cs typeface="+mn-cs"/>
              </a:rPr>
              <a:t>2025-9-</a:t>
            </a:r>
            <a:r>
              <a:rPr lang="en-US" altLang="zh-CN" dirty="0"/>
              <a:t>01</a:t>
            </a:r>
            <a:endParaRPr lang="en-US" altLang="zh-CN" kern="1200" dirty="0">
              <a:latin typeface="+mn-lt"/>
              <a:ea typeface="+mn-ea"/>
              <a:cs typeface="+mn-cs"/>
            </a:endParaRPr>
          </a:p>
          <a:p>
            <a:pPr defTabSz="914400">
              <a:buClrTx/>
              <a:buSzTx/>
            </a:pPr>
            <a:endParaRPr lang="en-US" altLang="zh-CN" kern="1200" dirty="0">
              <a:latin typeface="+mn-lt"/>
              <a:ea typeface="+mn-ea"/>
              <a:cs typeface="+mn-cs"/>
            </a:endParaRPr>
          </a:p>
          <a:p>
            <a:pPr defTabSz="914400">
              <a:buClrTx/>
              <a:buSzTx/>
            </a:pPr>
            <a:endParaRPr lang="zh-CN" altLang="en-US" kern="1200" dirty="0">
              <a:latin typeface="+mn-lt"/>
              <a:ea typeface="+mn-ea"/>
              <a:cs typeface="+mn-c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PP</a:t>
            </a:r>
            <a:r>
              <a:rPr lang="zh-CN" altLang="en-US" kern="1200" dirty="0">
                <a:latin typeface="+mj-lt"/>
                <a:ea typeface="+mj-ea"/>
                <a:cs typeface="+mj-cs"/>
              </a:rPr>
              <a:t>产业库存</a:t>
            </a:r>
          </a:p>
        </p:txBody>
      </p:sp>
      <p:pic>
        <p:nvPicPr>
          <p:cNvPr id="2" name="图片 1">
            <a:extLst>
              <a:ext uri="{FF2B5EF4-FFF2-40B4-BE49-F238E27FC236}">
                <a16:creationId xmlns:a16="http://schemas.microsoft.com/office/drawing/2014/main" id="{7F2BE8CD-63A8-724A-1DD0-4D40661F9A63}"/>
              </a:ext>
            </a:extLst>
          </p:cNvPr>
          <p:cNvPicPr>
            <a:picLocks noChangeAspect="1"/>
          </p:cNvPicPr>
          <p:nvPr/>
        </p:nvPicPr>
        <p:blipFill>
          <a:blip r:embed="rId2"/>
          <a:stretch>
            <a:fillRect/>
          </a:stretch>
        </p:blipFill>
        <p:spPr>
          <a:xfrm>
            <a:off x="1627244" y="1133657"/>
            <a:ext cx="8937511" cy="4590686"/>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PP</a:t>
            </a:r>
            <a:r>
              <a:rPr lang="zh-CN" altLang="en-US" kern="1200" dirty="0">
                <a:latin typeface="+mj-lt"/>
                <a:ea typeface="+mj-ea"/>
                <a:cs typeface="+mj-cs"/>
              </a:rPr>
              <a:t>下游开工率</a:t>
            </a:r>
          </a:p>
        </p:txBody>
      </p:sp>
      <p:pic>
        <p:nvPicPr>
          <p:cNvPr id="10" name="图片 9">
            <a:extLst>
              <a:ext uri="{FF2B5EF4-FFF2-40B4-BE49-F238E27FC236}">
                <a16:creationId xmlns:a16="http://schemas.microsoft.com/office/drawing/2014/main" id="{28781412-9497-FAF7-D623-90B8FC4B1CD5}"/>
              </a:ext>
            </a:extLst>
          </p:cNvPr>
          <p:cNvPicPr>
            <a:picLocks noChangeAspect="1"/>
          </p:cNvPicPr>
          <p:nvPr/>
        </p:nvPicPr>
        <p:blipFill>
          <a:blip r:embed="rId2"/>
          <a:stretch>
            <a:fillRect/>
          </a:stretch>
        </p:blipFill>
        <p:spPr>
          <a:xfrm>
            <a:off x="0" y="893830"/>
            <a:ext cx="12192000" cy="402531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占位符 1"/>
          <p:cNvSpPr>
            <a:spLocks noGrp="1"/>
          </p:cNvSpPr>
          <p:nvPr>
            <p:ph type="body" sz="quarter" idx="30"/>
          </p:nvPr>
        </p:nvSpPr>
        <p:spPr>
          <a:xfrm>
            <a:off x="1905000" y="1470025"/>
            <a:ext cx="1419225" cy="368300"/>
          </a:xfrm>
          <a:noFill/>
          <a:ln>
            <a:noFill/>
          </a:ln>
        </p:spPr>
        <p:txBody>
          <a:bodyPr anchor="t" anchorCtr="0"/>
          <a:lstStyle/>
          <a:p>
            <a:pPr defTabSz="914400">
              <a:buClrTx/>
              <a:buSzTx/>
            </a:pPr>
            <a:r>
              <a:rPr lang="zh-CN" altLang="en-US" kern="1200" dirty="0">
                <a:latin typeface="+mn-lt"/>
                <a:ea typeface="+mn-ea"/>
                <a:cs typeface="+mn-cs"/>
              </a:rPr>
              <a:t>供应</a:t>
            </a:r>
          </a:p>
        </p:txBody>
      </p:sp>
      <p:sp>
        <p:nvSpPr>
          <p:cNvPr id="53250" name="文本占位符 2"/>
          <p:cNvSpPr>
            <a:spLocks noGrp="1"/>
          </p:cNvSpPr>
          <p:nvPr>
            <p:ph type="body" sz="quarter" idx="33"/>
          </p:nvPr>
        </p:nvSpPr>
        <p:spPr>
          <a:xfrm>
            <a:off x="1905000" y="3822700"/>
            <a:ext cx="1419225" cy="368300"/>
          </a:xfrm>
          <a:noFill/>
          <a:ln>
            <a:noFill/>
          </a:ln>
        </p:spPr>
        <p:txBody>
          <a:bodyPr anchor="t" anchorCtr="0"/>
          <a:lstStyle/>
          <a:p>
            <a:pPr defTabSz="914400">
              <a:buClrTx/>
              <a:buSzTx/>
            </a:pPr>
            <a:r>
              <a:rPr lang="zh-CN" altLang="en-US" kern="1200" dirty="0">
                <a:latin typeface="+mn-lt"/>
                <a:ea typeface="+mn-ea"/>
                <a:cs typeface="+mn-cs"/>
              </a:rPr>
              <a:t>库存</a:t>
            </a:r>
          </a:p>
        </p:txBody>
      </p:sp>
      <p:sp>
        <p:nvSpPr>
          <p:cNvPr id="53251" name="文本占位符 3"/>
          <p:cNvSpPr>
            <a:spLocks noGrp="1"/>
          </p:cNvSpPr>
          <p:nvPr>
            <p:ph type="body" sz="quarter" idx="34"/>
          </p:nvPr>
        </p:nvSpPr>
        <p:spPr>
          <a:xfrm>
            <a:off x="1936750" y="4619625"/>
            <a:ext cx="1420813" cy="369888"/>
          </a:xfrm>
          <a:noFill/>
          <a:ln>
            <a:noFill/>
          </a:ln>
        </p:spPr>
        <p:txBody>
          <a:bodyPr anchor="t" anchorCtr="0"/>
          <a:lstStyle/>
          <a:p>
            <a:pPr defTabSz="914400">
              <a:buClrTx/>
              <a:buSzTx/>
            </a:pPr>
            <a:r>
              <a:rPr lang="zh-CN" altLang="en-US" kern="1200" dirty="0">
                <a:latin typeface="+mn-lt"/>
                <a:ea typeface="+mn-ea"/>
                <a:cs typeface="+mn-cs"/>
              </a:rPr>
              <a:t>总结</a:t>
            </a:r>
          </a:p>
        </p:txBody>
      </p:sp>
      <p:sp>
        <p:nvSpPr>
          <p:cNvPr id="53252" name="文本占位符 4"/>
          <p:cNvSpPr>
            <a:spLocks noGrp="1"/>
          </p:cNvSpPr>
          <p:nvPr>
            <p:ph type="body" sz="quarter" idx="35"/>
          </p:nvPr>
        </p:nvSpPr>
        <p:spPr>
          <a:xfrm>
            <a:off x="1936750" y="5400675"/>
            <a:ext cx="1420813" cy="369888"/>
          </a:xfrm>
          <a:noFill/>
          <a:ln>
            <a:noFill/>
          </a:ln>
        </p:spPr>
        <p:txBody>
          <a:bodyPr anchor="t" anchorCtr="0"/>
          <a:lstStyle/>
          <a:p>
            <a:pPr defTabSz="914400">
              <a:buClrTx/>
              <a:buSzTx/>
            </a:pPr>
            <a:r>
              <a:rPr lang="zh-CN" altLang="en-US" kern="1200" dirty="0">
                <a:latin typeface="+mn-lt"/>
                <a:ea typeface="+mn-ea"/>
                <a:cs typeface="+mn-cs"/>
              </a:rPr>
              <a:t>风险</a:t>
            </a:r>
          </a:p>
        </p:txBody>
      </p:sp>
      <p:sp>
        <p:nvSpPr>
          <p:cNvPr id="53253" name="文本占位符 5"/>
          <p:cNvSpPr>
            <a:spLocks noGrp="1"/>
          </p:cNvSpPr>
          <p:nvPr>
            <p:ph type="body" sz="quarter" idx="36"/>
          </p:nvPr>
        </p:nvSpPr>
        <p:spPr>
          <a:xfrm>
            <a:off x="1927225" y="3036888"/>
            <a:ext cx="1420813" cy="369887"/>
          </a:xfrm>
          <a:noFill/>
          <a:ln>
            <a:noFill/>
          </a:ln>
        </p:spPr>
        <p:txBody>
          <a:bodyPr anchor="t" anchorCtr="0"/>
          <a:lstStyle/>
          <a:p>
            <a:pPr defTabSz="914400">
              <a:buClrTx/>
              <a:buSzTx/>
            </a:pPr>
            <a:r>
              <a:rPr lang="zh-CN" altLang="en-US" kern="1200" dirty="0">
                <a:latin typeface="+mn-lt"/>
                <a:ea typeface="+mn-ea"/>
                <a:cs typeface="+mn-cs"/>
              </a:rPr>
              <a:t>价差</a:t>
            </a:r>
          </a:p>
        </p:txBody>
      </p:sp>
      <p:sp>
        <p:nvSpPr>
          <p:cNvPr id="53254" name="文本占位符 6"/>
          <p:cNvSpPr>
            <a:spLocks noGrp="1"/>
          </p:cNvSpPr>
          <p:nvPr>
            <p:ph type="body" sz="quarter" idx="37"/>
          </p:nvPr>
        </p:nvSpPr>
        <p:spPr>
          <a:xfrm>
            <a:off x="1936750" y="2276475"/>
            <a:ext cx="1420813" cy="369888"/>
          </a:xfrm>
          <a:noFill/>
          <a:ln>
            <a:noFill/>
          </a:ln>
        </p:spPr>
        <p:txBody>
          <a:bodyPr anchor="t" anchorCtr="0"/>
          <a:lstStyle/>
          <a:p>
            <a:pPr defTabSz="914400">
              <a:buClrTx/>
              <a:buSzTx/>
            </a:pPr>
            <a:r>
              <a:rPr lang="zh-CN" altLang="en-US" kern="1200" dirty="0">
                <a:latin typeface="+mn-lt"/>
                <a:ea typeface="+mn-ea"/>
                <a:cs typeface="+mn-cs"/>
              </a:rPr>
              <a:t>需求</a:t>
            </a:r>
          </a:p>
        </p:txBody>
      </p:sp>
      <p:sp>
        <p:nvSpPr>
          <p:cNvPr id="53255" name="文本占位符 7"/>
          <p:cNvSpPr>
            <a:spLocks noGrp="1"/>
          </p:cNvSpPr>
          <p:nvPr>
            <p:ph type="body" sz="quarter" idx="19"/>
          </p:nvPr>
        </p:nvSpPr>
        <p:spPr>
          <a:xfrm>
            <a:off x="3584575" y="1392006"/>
            <a:ext cx="6780780" cy="695325"/>
          </a:xfrm>
          <a:noFill/>
          <a:ln>
            <a:noFill/>
          </a:ln>
        </p:spPr>
        <p:txBody>
          <a:bodyPr anchor="t" anchorCtr="0"/>
          <a:lstStyle/>
          <a:p>
            <a:r>
              <a:rPr lang="zh-CN" altLang="en-US" kern="1200" dirty="0">
                <a:latin typeface="+mn-lt"/>
                <a:ea typeface="+mn-ea"/>
                <a:cs typeface="+mn-cs"/>
              </a:rPr>
              <a:t>本周（</a:t>
            </a:r>
            <a:r>
              <a:rPr lang="en-US" altLang="zh-CN" kern="1200" dirty="0">
                <a:latin typeface="+mn-lt"/>
                <a:ea typeface="+mn-ea"/>
                <a:cs typeface="+mn-cs"/>
              </a:rPr>
              <a:t>20250822-0828</a:t>
            </a:r>
            <a:r>
              <a:rPr lang="zh-CN" altLang="en-US" kern="1200" dirty="0">
                <a:latin typeface="+mn-lt"/>
                <a:ea typeface="+mn-ea"/>
                <a:cs typeface="+mn-cs"/>
              </a:rPr>
              <a:t>），我国聚乙烯产量总计在</a:t>
            </a:r>
            <a:r>
              <a:rPr lang="en-US" altLang="zh-CN" kern="1200" dirty="0">
                <a:latin typeface="+mn-lt"/>
                <a:ea typeface="+mn-ea"/>
                <a:cs typeface="+mn-cs"/>
              </a:rPr>
              <a:t>61.78</a:t>
            </a:r>
            <a:r>
              <a:rPr lang="zh-CN" altLang="en-US" kern="1200" dirty="0">
                <a:latin typeface="+mn-lt"/>
                <a:ea typeface="+mn-ea"/>
                <a:cs typeface="+mn-cs"/>
              </a:rPr>
              <a:t>万吨，较上周减少</a:t>
            </a:r>
            <a:r>
              <a:rPr lang="en-US" altLang="zh-CN" kern="1200" dirty="0">
                <a:latin typeface="+mn-lt"/>
                <a:ea typeface="+mn-ea"/>
                <a:cs typeface="+mn-cs"/>
              </a:rPr>
              <a:t>0.50%</a:t>
            </a:r>
            <a:r>
              <a:rPr lang="zh-CN" altLang="en-US" kern="1200" dirty="0">
                <a:latin typeface="+mn-lt"/>
                <a:ea typeface="+mn-ea"/>
                <a:cs typeface="+mn-cs"/>
              </a:rPr>
              <a:t>。下周预估环比本周产量增加，幅度在</a:t>
            </a:r>
            <a:r>
              <a:rPr lang="en-US" altLang="zh-CN" kern="1200" dirty="0">
                <a:latin typeface="+mn-lt"/>
                <a:ea typeface="+mn-ea"/>
                <a:cs typeface="+mn-cs"/>
              </a:rPr>
              <a:t>6.06%</a:t>
            </a:r>
            <a:r>
              <a:rPr lang="zh-CN" altLang="en-US" kern="1200" dirty="0">
                <a:latin typeface="+mn-lt"/>
                <a:ea typeface="+mn-ea"/>
                <a:cs typeface="+mn-cs"/>
              </a:rPr>
              <a:t>。</a:t>
            </a:r>
          </a:p>
        </p:txBody>
      </p:sp>
      <p:sp>
        <p:nvSpPr>
          <p:cNvPr id="53256" name="文本占位符 8"/>
          <p:cNvSpPr>
            <a:spLocks noGrp="1"/>
          </p:cNvSpPr>
          <p:nvPr>
            <p:ph type="body" sz="quarter" idx="38"/>
          </p:nvPr>
        </p:nvSpPr>
        <p:spPr>
          <a:xfrm>
            <a:off x="3617913" y="2109243"/>
            <a:ext cx="7205662" cy="831850"/>
          </a:xfrm>
          <a:noFill/>
          <a:ln>
            <a:noFill/>
          </a:ln>
        </p:spPr>
        <p:txBody>
          <a:bodyPr anchor="t" anchorCtr="0"/>
          <a:lstStyle/>
          <a:p>
            <a:pPr defTabSz="914400">
              <a:buClrTx/>
              <a:buSzTx/>
            </a:pPr>
            <a:r>
              <a:rPr lang="zh-CN" altLang="en-US" kern="1200" dirty="0">
                <a:latin typeface="+mn-lt"/>
                <a:ea typeface="+mn-ea"/>
                <a:cs typeface="+mn-cs"/>
              </a:rPr>
              <a:t>聚乙烯下游平均开工率</a:t>
            </a:r>
            <a:r>
              <a:rPr lang="en-US" altLang="zh-CN" kern="1200" dirty="0">
                <a:latin typeface="+mn-lt"/>
                <a:ea typeface="+mn-ea"/>
                <a:cs typeface="+mn-cs"/>
              </a:rPr>
              <a:t>40.00%</a:t>
            </a:r>
            <a:r>
              <a:rPr lang="zh-CN" altLang="en-US" kern="1200" dirty="0">
                <a:latin typeface="+mn-lt"/>
                <a:ea typeface="+mn-ea"/>
                <a:cs typeface="+mn-cs"/>
              </a:rPr>
              <a:t>，较上周</a:t>
            </a:r>
            <a:r>
              <a:rPr lang="en-US" altLang="zh-CN" kern="1200" dirty="0">
                <a:latin typeface="+mn-lt"/>
                <a:ea typeface="+mn-ea"/>
                <a:cs typeface="+mn-cs"/>
              </a:rPr>
              <a:t>+0.3%</a:t>
            </a:r>
            <a:r>
              <a:rPr lang="zh-CN" altLang="en-US" kern="1200" dirty="0">
                <a:latin typeface="+mn-lt"/>
                <a:ea typeface="+mn-ea"/>
                <a:cs typeface="+mn-cs"/>
              </a:rPr>
              <a:t>。其中农膜整体开工率较前期</a:t>
            </a:r>
            <a:r>
              <a:rPr lang="en-US" altLang="zh-CN" kern="1200" dirty="0">
                <a:latin typeface="+mn-lt"/>
                <a:ea typeface="+mn-ea"/>
                <a:cs typeface="+mn-cs"/>
              </a:rPr>
              <a:t>+2.9%</a:t>
            </a:r>
            <a:r>
              <a:rPr lang="zh-CN" altLang="en-US" kern="1200" dirty="0">
                <a:latin typeface="+mn-lt"/>
                <a:ea typeface="+mn-ea"/>
                <a:cs typeface="+mn-cs"/>
              </a:rPr>
              <a:t>；</a:t>
            </a:r>
            <a:r>
              <a:rPr lang="en-US" altLang="zh-CN" kern="1200" dirty="0">
                <a:latin typeface="+mn-lt"/>
                <a:ea typeface="+mn-ea"/>
                <a:cs typeface="+mn-cs"/>
              </a:rPr>
              <a:t>PE</a:t>
            </a:r>
            <a:r>
              <a:rPr lang="zh-CN" altLang="en-US" kern="1200" dirty="0">
                <a:latin typeface="+mn-lt"/>
                <a:ea typeface="+mn-ea"/>
                <a:cs typeface="+mn-cs"/>
              </a:rPr>
              <a:t>管材开工率较前期</a:t>
            </a:r>
            <a:r>
              <a:rPr lang="en-US" altLang="zh-CN" kern="1200" dirty="0">
                <a:latin typeface="+mn-lt"/>
                <a:ea typeface="+mn-ea"/>
                <a:cs typeface="+mn-cs"/>
              </a:rPr>
              <a:t>-0.5%</a:t>
            </a:r>
            <a:r>
              <a:rPr lang="zh-CN" altLang="en-US" kern="1200" dirty="0">
                <a:latin typeface="+mn-lt"/>
                <a:ea typeface="+mn-ea"/>
                <a:cs typeface="+mn-cs"/>
              </a:rPr>
              <a:t>；</a:t>
            </a:r>
            <a:r>
              <a:rPr lang="en-US" altLang="zh-CN" kern="1200" dirty="0">
                <a:latin typeface="+mn-lt"/>
                <a:ea typeface="+mn-ea"/>
                <a:cs typeface="+mn-cs"/>
              </a:rPr>
              <a:t>PE</a:t>
            </a:r>
            <a:r>
              <a:rPr lang="zh-CN" altLang="en-US" kern="1200" dirty="0">
                <a:latin typeface="+mn-lt"/>
                <a:ea typeface="+mn-ea"/>
                <a:cs typeface="+mn-cs"/>
              </a:rPr>
              <a:t>包装膜开工率较前期</a:t>
            </a:r>
            <a:r>
              <a:rPr lang="en-US" altLang="zh-CN" kern="1200" dirty="0">
                <a:latin typeface="+mn-lt"/>
                <a:ea typeface="+mn-ea"/>
                <a:cs typeface="+mn-cs"/>
              </a:rPr>
              <a:t>-0.3%</a:t>
            </a:r>
            <a:r>
              <a:rPr lang="zh-CN" altLang="en-US" kern="1200" dirty="0">
                <a:latin typeface="+mn-lt"/>
                <a:ea typeface="+mn-ea"/>
                <a:cs typeface="+mn-cs"/>
              </a:rPr>
              <a:t>；</a:t>
            </a:r>
            <a:r>
              <a:rPr lang="en-US" altLang="zh-CN" kern="1200" dirty="0">
                <a:latin typeface="+mn-lt"/>
                <a:ea typeface="+mn-ea"/>
                <a:cs typeface="+mn-cs"/>
              </a:rPr>
              <a:t>PE</a:t>
            </a:r>
            <a:r>
              <a:rPr lang="zh-CN" altLang="en-US" kern="1200" dirty="0">
                <a:latin typeface="+mn-lt"/>
                <a:ea typeface="+mn-ea"/>
                <a:cs typeface="+mn-cs"/>
              </a:rPr>
              <a:t>中空开工率较前期</a:t>
            </a:r>
            <a:r>
              <a:rPr lang="en-US" altLang="zh-CN" kern="1200" dirty="0">
                <a:latin typeface="+mn-lt"/>
                <a:ea typeface="+mn-ea"/>
                <a:cs typeface="+mn-cs"/>
              </a:rPr>
              <a:t>+0.6%</a:t>
            </a:r>
            <a:r>
              <a:rPr lang="zh-CN" altLang="en-US" kern="1200" dirty="0">
                <a:latin typeface="+mn-lt"/>
                <a:ea typeface="+mn-ea"/>
                <a:cs typeface="+mn-cs"/>
              </a:rPr>
              <a:t>；</a:t>
            </a:r>
            <a:r>
              <a:rPr lang="en-US" altLang="zh-CN" kern="1200" dirty="0">
                <a:latin typeface="+mn-lt"/>
                <a:ea typeface="+mn-ea"/>
                <a:cs typeface="+mn-cs"/>
              </a:rPr>
              <a:t>PE</a:t>
            </a:r>
            <a:r>
              <a:rPr lang="zh-CN" altLang="en-US" kern="1200" dirty="0">
                <a:latin typeface="+mn-lt"/>
                <a:ea typeface="+mn-ea"/>
                <a:cs typeface="+mn-cs"/>
              </a:rPr>
              <a:t>注塑开工率较前期</a:t>
            </a:r>
            <a:r>
              <a:rPr lang="en-US" altLang="zh-CN" kern="1200" dirty="0">
                <a:latin typeface="+mn-lt"/>
                <a:ea typeface="+mn-ea"/>
                <a:cs typeface="+mn-cs"/>
              </a:rPr>
              <a:t>+1.1%</a:t>
            </a:r>
            <a:r>
              <a:rPr lang="zh-CN" altLang="en-US" kern="1200" dirty="0">
                <a:latin typeface="+mn-lt"/>
                <a:ea typeface="+mn-ea"/>
                <a:cs typeface="+mn-cs"/>
              </a:rPr>
              <a:t>；</a:t>
            </a:r>
            <a:r>
              <a:rPr lang="en-US" altLang="zh-CN" kern="1200" dirty="0">
                <a:latin typeface="+mn-lt"/>
                <a:ea typeface="+mn-ea"/>
                <a:cs typeface="+mn-cs"/>
              </a:rPr>
              <a:t>PE</a:t>
            </a:r>
            <a:r>
              <a:rPr lang="zh-CN" altLang="en-US" kern="1200" dirty="0">
                <a:latin typeface="+mn-lt"/>
                <a:ea typeface="+mn-ea"/>
                <a:cs typeface="+mn-cs"/>
              </a:rPr>
              <a:t>拉丝开工率较前期</a:t>
            </a:r>
            <a:r>
              <a:rPr lang="en-US" altLang="zh-CN" kern="1200" dirty="0">
                <a:latin typeface="+mn-lt"/>
                <a:ea typeface="+mn-ea"/>
                <a:cs typeface="+mn-cs"/>
              </a:rPr>
              <a:t>-0.6%</a:t>
            </a:r>
            <a:r>
              <a:rPr lang="zh-CN" altLang="en-US" kern="1200" dirty="0">
                <a:latin typeface="+mn-lt"/>
                <a:ea typeface="+mn-ea"/>
                <a:cs typeface="+mn-cs"/>
              </a:rPr>
              <a:t>。</a:t>
            </a:r>
            <a:endParaRPr kern="1200" dirty="0">
              <a:latin typeface="+mn-lt"/>
              <a:ea typeface="+mn-ea"/>
              <a:cs typeface="+mn-cs"/>
            </a:endParaRPr>
          </a:p>
        </p:txBody>
      </p:sp>
      <p:sp>
        <p:nvSpPr>
          <p:cNvPr id="53257" name="文本占位符 9"/>
          <p:cNvSpPr>
            <a:spLocks noGrp="1"/>
          </p:cNvSpPr>
          <p:nvPr>
            <p:ph type="body" sz="quarter" idx="39"/>
          </p:nvPr>
        </p:nvSpPr>
        <p:spPr>
          <a:xfrm>
            <a:off x="3561557" y="2912599"/>
            <a:ext cx="7332662" cy="868953"/>
          </a:xfrm>
          <a:noFill/>
          <a:ln>
            <a:noFill/>
          </a:ln>
        </p:spPr>
        <p:txBody>
          <a:bodyPr anchor="t" anchorCtr="0"/>
          <a:lstStyle/>
          <a:p>
            <a:pPr defTabSz="914400">
              <a:buClrTx/>
              <a:buSzTx/>
            </a:pPr>
            <a:r>
              <a:rPr lang="zh-CN" altLang="en-US" dirty="0"/>
              <a:t>油制成本重心下移，利润恶化。利润中性偏高。外盘方面，</a:t>
            </a:r>
            <a:r>
              <a:rPr lang="en-US" altLang="zh-CN" dirty="0"/>
              <a:t>LLDPE</a:t>
            </a:r>
            <a:r>
              <a:rPr lang="zh-CN" altLang="en-US" dirty="0"/>
              <a:t>进口利润较上周期</a:t>
            </a:r>
            <a:r>
              <a:rPr lang="en-US" altLang="zh-CN" dirty="0"/>
              <a:t>-143</a:t>
            </a:r>
            <a:r>
              <a:rPr lang="zh-CN" altLang="en-US" dirty="0"/>
              <a:t>元</a:t>
            </a:r>
            <a:r>
              <a:rPr lang="en-US" altLang="zh-CN" dirty="0"/>
              <a:t>/</a:t>
            </a:r>
            <a:r>
              <a:rPr lang="zh-CN" altLang="en-US" dirty="0"/>
              <a:t>吨；</a:t>
            </a:r>
            <a:r>
              <a:rPr lang="en-US" altLang="zh-CN" dirty="0"/>
              <a:t>HDPE</a:t>
            </a:r>
            <a:r>
              <a:rPr lang="zh-CN" altLang="en-US" dirty="0"/>
              <a:t>进口利润较上周期</a:t>
            </a:r>
            <a:r>
              <a:rPr lang="en-US" altLang="zh-CN" dirty="0"/>
              <a:t>-226</a:t>
            </a:r>
            <a:r>
              <a:rPr lang="zh-CN" altLang="en-US" dirty="0"/>
              <a:t>元</a:t>
            </a:r>
            <a:r>
              <a:rPr lang="en-US" altLang="zh-CN" dirty="0"/>
              <a:t>/</a:t>
            </a:r>
            <a:r>
              <a:rPr lang="zh-CN" altLang="en-US" dirty="0"/>
              <a:t>吨；</a:t>
            </a:r>
            <a:r>
              <a:rPr lang="en-US" altLang="zh-CN" dirty="0"/>
              <a:t>LDPE</a:t>
            </a:r>
            <a:r>
              <a:rPr lang="zh-CN" altLang="en-US" dirty="0"/>
              <a:t>进口利润较上周期</a:t>
            </a:r>
            <a:r>
              <a:rPr lang="en-US" altLang="zh-CN" dirty="0"/>
              <a:t>-185</a:t>
            </a:r>
            <a:r>
              <a:rPr lang="zh-CN" altLang="en-US" dirty="0"/>
              <a:t>元</a:t>
            </a:r>
            <a:r>
              <a:rPr lang="en-US" altLang="zh-CN" dirty="0"/>
              <a:t>/</a:t>
            </a:r>
            <a:r>
              <a:rPr lang="zh-CN" altLang="en-US" dirty="0"/>
              <a:t>吨。</a:t>
            </a:r>
            <a:r>
              <a:rPr lang="en-US" altLang="zh-CN" dirty="0"/>
              <a:t>LD</a:t>
            </a:r>
            <a:r>
              <a:rPr lang="zh-CN" altLang="en-US" dirty="0"/>
              <a:t>部分品种套利窗口打开</a:t>
            </a:r>
            <a:endParaRPr lang="zh-CN" altLang="en-US" kern="1200" dirty="0">
              <a:latin typeface="+mn-lt"/>
              <a:ea typeface="+mn-ea"/>
              <a:cs typeface="+mn-cs"/>
            </a:endParaRPr>
          </a:p>
        </p:txBody>
      </p:sp>
      <p:sp>
        <p:nvSpPr>
          <p:cNvPr id="53258" name="文本占位符 10"/>
          <p:cNvSpPr>
            <a:spLocks noGrp="1"/>
          </p:cNvSpPr>
          <p:nvPr>
            <p:ph type="body" sz="quarter" idx="40"/>
          </p:nvPr>
        </p:nvSpPr>
        <p:spPr>
          <a:xfrm>
            <a:off x="3537744" y="3646364"/>
            <a:ext cx="7205662" cy="927100"/>
          </a:xfrm>
          <a:noFill/>
          <a:ln>
            <a:noFill/>
          </a:ln>
        </p:spPr>
        <p:txBody>
          <a:bodyPr anchor="t" anchorCtr="0"/>
          <a:lstStyle/>
          <a:p>
            <a:pPr defTabSz="914400">
              <a:buClrTx/>
              <a:buSzTx/>
            </a:pPr>
            <a:r>
              <a:rPr lang="zh-CN" altLang="en-US" kern="1200" dirty="0">
                <a:latin typeface="+mn-lt"/>
                <a:ea typeface="+mn-ea"/>
                <a:cs typeface="+mn-cs"/>
              </a:rPr>
              <a:t>生产企业样本库存量</a:t>
            </a:r>
            <a:r>
              <a:rPr lang="en-US" altLang="zh-CN" kern="1200" dirty="0">
                <a:latin typeface="+mn-lt"/>
                <a:ea typeface="+mn-ea"/>
                <a:cs typeface="+mn-cs"/>
              </a:rPr>
              <a:t>42.70</a:t>
            </a:r>
            <a:r>
              <a:rPr lang="zh-CN" altLang="en-US" kern="1200" dirty="0">
                <a:latin typeface="+mn-lt"/>
                <a:ea typeface="+mn-ea"/>
                <a:cs typeface="+mn-cs"/>
              </a:rPr>
              <a:t>万吨，较上期下跌</a:t>
            </a:r>
            <a:r>
              <a:rPr lang="en-US" altLang="zh-CN" kern="1200" dirty="0">
                <a:latin typeface="+mn-lt"/>
                <a:ea typeface="+mn-ea"/>
                <a:cs typeface="+mn-cs"/>
              </a:rPr>
              <a:t>7.49</a:t>
            </a:r>
            <a:r>
              <a:rPr lang="zh-CN" altLang="en-US" kern="1200" dirty="0">
                <a:latin typeface="+mn-lt"/>
                <a:ea typeface="+mn-ea"/>
                <a:cs typeface="+mn-cs"/>
              </a:rPr>
              <a:t>万吨，环比跌</a:t>
            </a:r>
            <a:r>
              <a:rPr lang="en-US" altLang="zh-CN" kern="1200" dirty="0">
                <a:latin typeface="+mn-lt"/>
                <a:ea typeface="+mn-ea"/>
                <a:cs typeface="+mn-cs"/>
              </a:rPr>
              <a:t>14.92%</a:t>
            </a:r>
            <a:r>
              <a:rPr lang="zh-CN" altLang="en-US" kern="1200" dirty="0">
                <a:latin typeface="+mn-lt"/>
                <a:ea typeface="+mn-ea"/>
                <a:cs typeface="+mn-cs"/>
              </a:rPr>
              <a:t>。社会样本仓库库存为</a:t>
            </a:r>
            <a:r>
              <a:rPr lang="en-US" altLang="zh-CN" kern="1200" dirty="0">
                <a:latin typeface="+mn-lt"/>
                <a:ea typeface="+mn-ea"/>
                <a:cs typeface="+mn-cs"/>
              </a:rPr>
              <a:t>56.20</a:t>
            </a:r>
            <a:r>
              <a:rPr lang="zh-CN" altLang="en-US" kern="1200" dirty="0">
                <a:latin typeface="+mn-lt"/>
                <a:ea typeface="+mn-ea"/>
                <a:cs typeface="+mn-cs"/>
              </a:rPr>
              <a:t>万吨，较上周期</a:t>
            </a:r>
            <a:r>
              <a:rPr lang="en-US" altLang="zh-CN" kern="1200" dirty="0">
                <a:latin typeface="+mn-lt"/>
                <a:ea typeface="+mn-ea"/>
                <a:cs typeface="+mn-cs"/>
              </a:rPr>
              <a:t>+0.55</a:t>
            </a:r>
            <a:r>
              <a:rPr lang="zh-CN" altLang="en-US" kern="1200" dirty="0">
                <a:latin typeface="+mn-lt"/>
                <a:ea typeface="+mn-ea"/>
                <a:cs typeface="+mn-cs"/>
              </a:rPr>
              <a:t>万吨，环比</a:t>
            </a:r>
            <a:r>
              <a:rPr lang="en-US" altLang="zh-CN" kern="1200" dirty="0">
                <a:latin typeface="+mn-lt"/>
                <a:ea typeface="+mn-ea"/>
                <a:cs typeface="+mn-cs"/>
              </a:rPr>
              <a:t>0.99%</a:t>
            </a:r>
            <a:r>
              <a:rPr lang="zh-CN" altLang="en-US" kern="1200" dirty="0">
                <a:latin typeface="+mn-lt"/>
                <a:ea typeface="+mn-ea"/>
                <a:cs typeface="+mn-cs"/>
              </a:rPr>
              <a:t>，同比低</a:t>
            </a:r>
            <a:r>
              <a:rPr lang="en-US" altLang="zh-CN" kern="1200" dirty="0">
                <a:latin typeface="+mn-lt"/>
                <a:ea typeface="+mn-ea"/>
                <a:cs typeface="+mn-cs"/>
              </a:rPr>
              <a:t>16.04%</a:t>
            </a:r>
            <a:r>
              <a:rPr lang="zh-CN" altLang="en-US" kern="1200" dirty="0">
                <a:latin typeface="+mn-lt"/>
                <a:ea typeface="+mn-ea"/>
                <a:cs typeface="+mn-cs"/>
              </a:rPr>
              <a:t>。中国聚乙烯进口货仓库库存环比</a:t>
            </a:r>
            <a:r>
              <a:rPr lang="en-US" altLang="zh-CN" kern="1200" dirty="0">
                <a:latin typeface="+mn-lt"/>
                <a:ea typeface="+mn-ea"/>
                <a:cs typeface="+mn-cs"/>
              </a:rPr>
              <a:t>2.23%</a:t>
            </a:r>
            <a:r>
              <a:rPr lang="zh-CN" altLang="en-US" kern="1200" dirty="0">
                <a:latin typeface="+mn-lt"/>
                <a:ea typeface="+mn-ea"/>
                <a:cs typeface="+mn-cs"/>
              </a:rPr>
              <a:t>，同比低</a:t>
            </a:r>
            <a:r>
              <a:rPr lang="en-US" altLang="zh-CN" kern="1200" dirty="0">
                <a:latin typeface="+mn-lt"/>
                <a:ea typeface="+mn-ea"/>
                <a:cs typeface="+mn-cs"/>
              </a:rPr>
              <a:t>23.81%</a:t>
            </a:r>
            <a:r>
              <a:rPr lang="zh-CN" altLang="en-US" kern="1200" dirty="0">
                <a:latin typeface="+mn-lt"/>
                <a:ea typeface="+mn-ea"/>
                <a:cs typeface="+mn-cs"/>
              </a:rPr>
              <a:t>。</a:t>
            </a:r>
            <a:endParaRPr kern="1200" dirty="0">
              <a:latin typeface="+mn-lt"/>
              <a:ea typeface="+mn-ea"/>
              <a:cs typeface="+mn-cs"/>
            </a:endParaRPr>
          </a:p>
        </p:txBody>
      </p:sp>
      <p:sp>
        <p:nvSpPr>
          <p:cNvPr id="53259" name="文本占位符 11"/>
          <p:cNvSpPr>
            <a:spLocks noGrp="1"/>
          </p:cNvSpPr>
          <p:nvPr>
            <p:ph type="body" sz="quarter" idx="41"/>
          </p:nvPr>
        </p:nvSpPr>
        <p:spPr>
          <a:xfrm>
            <a:off x="3513138" y="4449515"/>
            <a:ext cx="7205662" cy="533400"/>
          </a:xfrm>
          <a:noFill/>
          <a:ln>
            <a:noFill/>
          </a:ln>
        </p:spPr>
        <p:txBody>
          <a:bodyPr anchor="t" anchorCtr="0"/>
          <a:lstStyle/>
          <a:p>
            <a:pPr defTabSz="914400">
              <a:buClrTx/>
              <a:buSzTx/>
            </a:pPr>
            <a:r>
              <a:rPr lang="zh-CN" altLang="en-US" kern="1200" dirty="0">
                <a:latin typeface="+mn-lt"/>
                <a:ea typeface="+mn-ea"/>
                <a:cs typeface="+mn-cs"/>
              </a:rPr>
              <a:t>当前检修对供应端压力有一定缓解，下游需求缓慢提升中，且库存环比下降，绝对值较低。供需矛盾不突出，但随着装置检修结束供应回归，压力增加，需关注需求同步增长情况。价格预计震荡为主。</a:t>
            </a:r>
          </a:p>
        </p:txBody>
      </p:sp>
      <p:sp>
        <p:nvSpPr>
          <p:cNvPr id="53260" name="文本占位符 12"/>
          <p:cNvSpPr>
            <a:spLocks noGrp="1"/>
          </p:cNvSpPr>
          <p:nvPr>
            <p:ph type="body" sz="quarter" idx="42"/>
          </p:nvPr>
        </p:nvSpPr>
        <p:spPr>
          <a:xfrm>
            <a:off x="3617913" y="5449888"/>
            <a:ext cx="6997700" cy="641350"/>
          </a:xfrm>
          <a:noFill/>
          <a:ln>
            <a:noFill/>
          </a:ln>
        </p:spPr>
        <p:txBody>
          <a:bodyPr anchor="t" anchorCtr="0"/>
          <a:lstStyle/>
          <a:p>
            <a:pPr defTabSz="914400">
              <a:buClrTx/>
              <a:buSzTx/>
            </a:pPr>
            <a:r>
              <a:rPr lang="zh-CN" altLang="en-US" kern="1200" dirty="0">
                <a:latin typeface="+mn-lt"/>
                <a:ea typeface="+mn-ea"/>
                <a:cs typeface="+mn-cs"/>
              </a:rPr>
              <a:t>宏观、原油，地缘政治，上游意外检修等</a:t>
            </a:r>
          </a:p>
          <a:p>
            <a:pPr defTabSz="914400">
              <a:buClrTx/>
              <a:buSzTx/>
            </a:pPr>
            <a:endParaRPr lang="zh-CN" altLang="en-US" kern="1200" dirty="0">
              <a:latin typeface="+mn-lt"/>
              <a:ea typeface="+mn-ea"/>
              <a:cs typeface="+mn-cs"/>
            </a:endParaRPr>
          </a:p>
        </p:txBody>
      </p:sp>
      <p:sp>
        <p:nvSpPr>
          <p:cNvPr id="53261" name="标题 13"/>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LLDPE</a:t>
            </a:r>
            <a:r>
              <a:rPr lang="zh-CN" altLang="en-US" kern="1200" dirty="0">
                <a:latin typeface="+mj-lt"/>
                <a:ea typeface="+mj-ea"/>
                <a:cs typeface="+mj-cs"/>
              </a:rPr>
              <a:t>：库存偏低</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PE</a:t>
            </a:r>
            <a:r>
              <a:rPr lang="zh-CN" altLang="en-US" kern="1200" dirty="0">
                <a:latin typeface="+mj-lt"/>
                <a:ea typeface="+mj-ea"/>
                <a:cs typeface="+mj-cs"/>
              </a:rPr>
              <a:t>供应</a:t>
            </a:r>
          </a:p>
        </p:txBody>
      </p:sp>
      <p:pic>
        <p:nvPicPr>
          <p:cNvPr id="2" name="图片 1">
            <a:extLst>
              <a:ext uri="{FF2B5EF4-FFF2-40B4-BE49-F238E27FC236}">
                <a16:creationId xmlns:a16="http://schemas.microsoft.com/office/drawing/2014/main" id="{196863E5-88C5-99E6-C21C-1991874586E3}"/>
              </a:ext>
            </a:extLst>
          </p:cNvPr>
          <p:cNvPicPr>
            <a:picLocks noChangeAspect="1"/>
          </p:cNvPicPr>
          <p:nvPr/>
        </p:nvPicPr>
        <p:blipFill>
          <a:blip r:embed="rId2"/>
          <a:stretch>
            <a:fillRect/>
          </a:stretch>
        </p:blipFill>
        <p:spPr>
          <a:xfrm>
            <a:off x="1313273" y="850168"/>
            <a:ext cx="9565453" cy="5157663"/>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PE</a:t>
            </a:r>
            <a:r>
              <a:rPr lang="zh-CN" altLang="en-US" kern="1200" dirty="0">
                <a:latin typeface="+mj-lt"/>
                <a:ea typeface="+mj-ea"/>
                <a:cs typeface="+mj-cs"/>
              </a:rPr>
              <a:t>库存</a:t>
            </a:r>
          </a:p>
        </p:txBody>
      </p:sp>
      <p:pic>
        <p:nvPicPr>
          <p:cNvPr id="3" name="图片 2">
            <a:extLst>
              <a:ext uri="{FF2B5EF4-FFF2-40B4-BE49-F238E27FC236}">
                <a16:creationId xmlns:a16="http://schemas.microsoft.com/office/drawing/2014/main" id="{8FCA5B56-9C61-1298-9738-1293A5E7E194}"/>
              </a:ext>
            </a:extLst>
          </p:cNvPr>
          <p:cNvPicPr>
            <a:picLocks noChangeAspect="1"/>
          </p:cNvPicPr>
          <p:nvPr/>
        </p:nvPicPr>
        <p:blipFill>
          <a:blip r:embed="rId2"/>
          <a:stretch>
            <a:fillRect/>
          </a:stretch>
        </p:blipFill>
        <p:spPr>
          <a:xfrm>
            <a:off x="1578472" y="1020871"/>
            <a:ext cx="9035055" cy="4816257"/>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PE</a:t>
            </a:r>
            <a:r>
              <a:rPr lang="zh-CN" altLang="en-US" kern="1200" dirty="0">
                <a:latin typeface="+mj-lt"/>
                <a:ea typeface="+mj-ea"/>
                <a:cs typeface="+mj-cs"/>
              </a:rPr>
              <a:t>下游</a:t>
            </a:r>
            <a:r>
              <a:rPr lang="zh-CN" altLang="en-US" dirty="0"/>
              <a:t>需求</a:t>
            </a:r>
            <a:endParaRPr lang="zh-CN" altLang="en-US" kern="1200" dirty="0">
              <a:latin typeface="+mj-lt"/>
              <a:ea typeface="+mj-ea"/>
              <a:cs typeface="+mj-cs"/>
            </a:endParaRPr>
          </a:p>
        </p:txBody>
      </p:sp>
      <p:pic>
        <p:nvPicPr>
          <p:cNvPr id="2" name="图片 1">
            <a:extLst>
              <a:ext uri="{FF2B5EF4-FFF2-40B4-BE49-F238E27FC236}">
                <a16:creationId xmlns:a16="http://schemas.microsoft.com/office/drawing/2014/main" id="{2E6251B2-7573-4628-71DA-911ACF1EB1F7}"/>
              </a:ext>
            </a:extLst>
          </p:cNvPr>
          <p:cNvPicPr>
            <a:picLocks noChangeAspect="1"/>
          </p:cNvPicPr>
          <p:nvPr/>
        </p:nvPicPr>
        <p:blipFill>
          <a:blip r:embed="rId2"/>
          <a:stretch>
            <a:fillRect/>
          </a:stretch>
        </p:blipFill>
        <p:spPr>
          <a:xfrm>
            <a:off x="231493" y="715409"/>
            <a:ext cx="11729013" cy="5427181"/>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占位符 1"/>
          <p:cNvSpPr>
            <a:spLocks noGrp="1"/>
          </p:cNvSpPr>
          <p:nvPr>
            <p:ph type="body" sz="quarter" idx="30"/>
          </p:nvPr>
        </p:nvSpPr>
        <p:spPr>
          <a:xfrm>
            <a:off x="1905000" y="1470025"/>
            <a:ext cx="1419225" cy="368300"/>
          </a:xfrm>
          <a:noFill/>
          <a:ln>
            <a:noFill/>
          </a:ln>
        </p:spPr>
        <p:txBody>
          <a:bodyPr anchor="t" anchorCtr="0"/>
          <a:lstStyle/>
          <a:p>
            <a:pPr defTabSz="914400">
              <a:buClrTx/>
              <a:buSzTx/>
            </a:pPr>
            <a:r>
              <a:rPr lang="zh-CN" altLang="en-US" kern="1200" dirty="0">
                <a:latin typeface="+mn-lt"/>
                <a:ea typeface="+mn-ea"/>
                <a:cs typeface="+mn-cs"/>
              </a:rPr>
              <a:t>国产供应</a:t>
            </a:r>
          </a:p>
        </p:txBody>
      </p:sp>
      <p:sp>
        <p:nvSpPr>
          <p:cNvPr id="39938" name="文本占位符 2"/>
          <p:cNvSpPr>
            <a:spLocks noGrp="1"/>
          </p:cNvSpPr>
          <p:nvPr>
            <p:ph type="body" sz="quarter" idx="33"/>
          </p:nvPr>
        </p:nvSpPr>
        <p:spPr>
          <a:xfrm>
            <a:off x="1905000" y="3822700"/>
            <a:ext cx="1419225" cy="368300"/>
          </a:xfrm>
          <a:noFill/>
          <a:ln>
            <a:noFill/>
          </a:ln>
        </p:spPr>
        <p:txBody>
          <a:bodyPr anchor="t" anchorCtr="0"/>
          <a:lstStyle/>
          <a:p>
            <a:pPr defTabSz="914400">
              <a:buClrTx/>
              <a:buSzTx/>
            </a:pPr>
            <a:r>
              <a:rPr lang="zh-CN" altLang="en-US" kern="1200" dirty="0">
                <a:latin typeface="+mn-lt"/>
                <a:ea typeface="+mn-ea"/>
                <a:cs typeface="+mn-cs"/>
              </a:rPr>
              <a:t>库存</a:t>
            </a:r>
          </a:p>
        </p:txBody>
      </p:sp>
      <p:sp>
        <p:nvSpPr>
          <p:cNvPr id="39939" name="文本占位符 3"/>
          <p:cNvSpPr>
            <a:spLocks noGrp="1"/>
          </p:cNvSpPr>
          <p:nvPr>
            <p:ph type="body" sz="quarter" idx="34"/>
          </p:nvPr>
        </p:nvSpPr>
        <p:spPr>
          <a:xfrm>
            <a:off x="1936750" y="4619625"/>
            <a:ext cx="1420813" cy="369888"/>
          </a:xfrm>
          <a:noFill/>
          <a:ln>
            <a:noFill/>
          </a:ln>
        </p:spPr>
        <p:txBody>
          <a:bodyPr anchor="t" anchorCtr="0"/>
          <a:lstStyle/>
          <a:p>
            <a:pPr defTabSz="914400">
              <a:buClrTx/>
              <a:buSzTx/>
            </a:pPr>
            <a:r>
              <a:rPr lang="zh-CN" altLang="en-US" kern="1200" dirty="0">
                <a:latin typeface="+mn-lt"/>
                <a:ea typeface="+mn-ea"/>
                <a:cs typeface="+mn-cs"/>
              </a:rPr>
              <a:t>价差</a:t>
            </a:r>
          </a:p>
        </p:txBody>
      </p:sp>
      <p:sp>
        <p:nvSpPr>
          <p:cNvPr id="39940" name="文本占位符 4"/>
          <p:cNvSpPr>
            <a:spLocks noGrp="1"/>
          </p:cNvSpPr>
          <p:nvPr>
            <p:ph type="body" sz="quarter" idx="35"/>
          </p:nvPr>
        </p:nvSpPr>
        <p:spPr>
          <a:xfrm>
            <a:off x="1936750" y="5400675"/>
            <a:ext cx="1420813" cy="369888"/>
          </a:xfrm>
          <a:noFill/>
          <a:ln>
            <a:noFill/>
          </a:ln>
        </p:spPr>
        <p:txBody>
          <a:bodyPr anchor="t" anchorCtr="0"/>
          <a:lstStyle/>
          <a:p>
            <a:pPr defTabSz="914400">
              <a:buClrTx/>
              <a:buSzTx/>
            </a:pPr>
            <a:r>
              <a:rPr lang="zh-CN" altLang="en-US" kern="1200" dirty="0">
                <a:latin typeface="+mn-lt"/>
                <a:ea typeface="+mn-ea"/>
                <a:cs typeface="+mn-cs"/>
              </a:rPr>
              <a:t>总结</a:t>
            </a:r>
          </a:p>
        </p:txBody>
      </p:sp>
      <p:sp>
        <p:nvSpPr>
          <p:cNvPr id="39941" name="文本占位符 5"/>
          <p:cNvSpPr>
            <a:spLocks noGrp="1"/>
          </p:cNvSpPr>
          <p:nvPr>
            <p:ph type="body" sz="quarter" idx="36"/>
          </p:nvPr>
        </p:nvSpPr>
        <p:spPr>
          <a:xfrm>
            <a:off x="1927225" y="3036888"/>
            <a:ext cx="1420813" cy="369887"/>
          </a:xfrm>
          <a:noFill/>
          <a:ln>
            <a:noFill/>
          </a:ln>
        </p:spPr>
        <p:txBody>
          <a:bodyPr anchor="t" anchorCtr="0"/>
          <a:lstStyle/>
          <a:p>
            <a:pPr defTabSz="914400">
              <a:buClrTx/>
              <a:buSzTx/>
            </a:pPr>
            <a:r>
              <a:rPr lang="zh-CN" altLang="en-US" kern="1200" dirty="0">
                <a:latin typeface="+mn-lt"/>
                <a:ea typeface="+mn-ea"/>
                <a:cs typeface="+mn-cs"/>
              </a:rPr>
              <a:t>需求</a:t>
            </a:r>
          </a:p>
        </p:txBody>
      </p:sp>
      <p:sp>
        <p:nvSpPr>
          <p:cNvPr id="39942" name="文本占位符 6"/>
          <p:cNvSpPr>
            <a:spLocks noGrp="1"/>
          </p:cNvSpPr>
          <p:nvPr>
            <p:ph type="body" sz="quarter" idx="37"/>
          </p:nvPr>
        </p:nvSpPr>
        <p:spPr>
          <a:xfrm>
            <a:off x="1936750" y="2276475"/>
            <a:ext cx="1420813" cy="369888"/>
          </a:xfrm>
          <a:noFill/>
          <a:ln>
            <a:noFill/>
          </a:ln>
        </p:spPr>
        <p:txBody>
          <a:bodyPr anchor="t" anchorCtr="0"/>
          <a:lstStyle/>
          <a:p>
            <a:pPr defTabSz="914400">
              <a:buClrTx/>
              <a:buSzTx/>
            </a:pPr>
            <a:r>
              <a:rPr lang="zh-CN" altLang="en-US" kern="1200" dirty="0">
                <a:latin typeface="+mn-lt"/>
                <a:ea typeface="+mn-ea"/>
                <a:cs typeface="+mn-cs"/>
              </a:rPr>
              <a:t>进口</a:t>
            </a:r>
          </a:p>
        </p:txBody>
      </p:sp>
      <p:sp>
        <p:nvSpPr>
          <p:cNvPr id="39943" name="文本占位符 7"/>
          <p:cNvSpPr>
            <a:spLocks noGrp="1"/>
          </p:cNvSpPr>
          <p:nvPr>
            <p:ph type="body" sz="quarter" idx="19"/>
          </p:nvPr>
        </p:nvSpPr>
        <p:spPr>
          <a:xfrm>
            <a:off x="3570288" y="1251352"/>
            <a:ext cx="6997398" cy="698500"/>
          </a:xfrm>
          <a:noFill/>
          <a:ln>
            <a:noFill/>
          </a:ln>
        </p:spPr>
        <p:txBody>
          <a:bodyPr anchor="t" anchorCtr="0"/>
          <a:lstStyle/>
          <a:p>
            <a:pPr defTabSz="914400">
              <a:buClrTx/>
              <a:buSzTx/>
            </a:pPr>
            <a:r>
              <a:rPr lang="zh-CN" altLang="en-US" kern="1200" dirty="0">
                <a:latin typeface="+mn-lt"/>
                <a:ea typeface="+mn-ea"/>
                <a:cs typeface="+mn-cs"/>
              </a:rPr>
              <a:t>本周</a:t>
            </a:r>
            <a:r>
              <a:rPr lang="en-US" altLang="zh-CN" kern="1200" dirty="0">
                <a:latin typeface="+mn-lt"/>
                <a:ea typeface="+mn-ea"/>
                <a:cs typeface="+mn-cs"/>
              </a:rPr>
              <a:t>(20250822-0828)</a:t>
            </a:r>
            <a:r>
              <a:rPr lang="zh-CN" altLang="en-US" kern="1200" dirty="0">
                <a:latin typeface="+mn-lt"/>
                <a:ea typeface="+mn-ea"/>
                <a:cs typeface="+mn-cs"/>
              </a:rPr>
              <a:t>中国甲醇产量为</a:t>
            </a:r>
            <a:r>
              <a:rPr lang="en-US" altLang="zh-CN" kern="1200" dirty="0">
                <a:latin typeface="+mn-lt"/>
                <a:ea typeface="+mn-ea"/>
                <a:cs typeface="+mn-cs"/>
              </a:rPr>
              <a:t>1918285</a:t>
            </a:r>
            <a:r>
              <a:rPr lang="zh-CN" altLang="en-US" kern="1200" dirty="0">
                <a:latin typeface="+mn-lt"/>
                <a:ea typeface="+mn-ea"/>
                <a:cs typeface="+mn-cs"/>
              </a:rPr>
              <a:t>吨，较上周增加</a:t>
            </a:r>
            <a:r>
              <a:rPr lang="en-US" altLang="zh-CN" kern="1200" dirty="0">
                <a:latin typeface="+mn-lt"/>
                <a:ea typeface="+mn-ea"/>
                <a:cs typeface="+mn-cs"/>
              </a:rPr>
              <a:t>24290</a:t>
            </a:r>
            <a:r>
              <a:rPr lang="zh-CN" altLang="en-US" kern="1200" dirty="0">
                <a:latin typeface="+mn-lt"/>
                <a:ea typeface="+mn-ea"/>
                <a:cs typeface="+mn-cs"/>
              </a:rPr>
              <a:t>吨，装置产能利用率为</a:t>
            </a:r>
            <a:r>
              <a:rPr lang="en-US" altLang="zh-CN" kern="1200" dirty="0">
                <a:latin typeface="+mn-lt"/>
                <a:ea typeface="+mn-ea"/>
                <a:cs typeface="+mn-cs"/>
              </a:rPr>
              <a:t>84.84%</a:t>
            </a:r>
            <a:r>
              <a:rPr lang="zh-CN" altLang="en-US" kern="1200" dirty="0">
                <a:latin typeface="+mn-lt"/>
                <a:ea typeface="+mn-ea"/>
                <a:cs typeface="+mn-cs"/>
              </a:rPr>
              <a:t>，环比涨</a:t>
            </a:r>
            <a:r>
              <a:rPr lang="en-US" altLang="zh-CN" kern="1200" dirty="0">
                <a:latin typeface="+mn-lt"/>
                <a:ea typeface="+mn-ea"/>
                <a:cs typeface="+mn-cs"/>
              </a:rPr>
              <a:t>1.29%</a:t>
            </a:r>
            <a:r>
              <a:rPr lang="zh-CN" altLang="en-US" kern="1200" dirty="0">
                <a:latin typeface="+mn-lt"/>
                <a:ea typeface="+mn-ea"/>
                <a:cs typeface="+mn-cs"/>
              </a:rPr>
              <a:t>。下期甲醇计划检修装置减少，恢复装置或将增加，因此市场整体供应量或继续增加。</a:t>
            </a:r>
          </a:p>
        </p:txBody>
      </p:sp>
      <p:sp>
        <p:nvSpPr>
          <p:cNvPr id="39944" name="文本占位符 8"/>
          <p:cNvSpPr>
            <a:spLocks noGrp="1"/>
          </p:cNvSpPr>
          <p:nvPr>
            <p:ph type="body" sz="quarter" idx="38"/>
          </p:nvPr>
        </p:nvSpPr>
        <p:spPr>
          <a:xfrm>
            <a:off x="3570288" y="2109788"/>
            <a:ext cx="7148512" cy="857250"/>
          </a:xfrm>
          <a:noFill/>
          <a:ln>
            <a:noFill/>
          </a:ln>
        </p:spPr>
        <p:txBody>
          <a:bodyPr anchor="t" anchorCtr="0"/>
          <a:lstStyle/>
          <a:p>
            <a:r>
              <a:rPr lang="zh-CN" altLang="en-US" kern="1200" dirty="0">
                <a:latin typeface="+mn-lt"/>
                <a:ea typeface="+mn-ea"/>
                <a:cs typeface="+mn-cs"/>
              </a:rPr>
              <a:t>国际甲醇装置开工</a:t>
            </a:r>
            <a:r>
              <a:rPr lang="en-US" altLang="zh-CN" kern="1200" dirty="0">
                <a:latin typeface="+mn-lt"/>
                <a:ea typeface="+mn-ea"/>
                <a:cs typeface="+mn-cs"/>
              </a:rPr>
              <a:t>82.42%</a:t>
            </a:r>
            <a:r>
              <a:rPr lang="zh-CN" altLang="en-US" kern="1200" dirty="0">
                <a:latin typeface="+mn-lt"/>
                <a:ea typeface="+mn-ea"/>
                <a:cs typeface="+mn-cs"/>
              </a:rPr>
              <a:t>，环比上周大幅增加</a:t>
            </a:r>
            <a:r>
              <a:rPr lang="en-US" altLang="zh-CN" kern="1200" dirty="0">
                <a:latin typeface="+mn-lt"/>
                <a:ea typeface="+mn-ea"/>
                <a:cs typeface="+mn-cs"/>
              </a:rPr>
              <a:t>6.53</a:t>
            </a:r>
            <a:r>
              <a:rPr lang="zh-CN" altLang="en-US" kern="1200" dirty="0">
                <a:latin typeface="+mn-lt"/>
                <a:ea typeface="+mn-ea"/>
                <a:cs typeface="+mn-cs"/>
              </a:rPr>
              <a:t>个百分点，同比高</a:t>
            </a:r>
            <a:r>
              <a:rPr lang="en-US" altLang="zh-CN" kern="1200" dirty="0">
                <a:latin typeface="+mn-lt"/>
                <a:ea typeface="+mn-ea"/>
                <a:cs typeface="+mn-cs"/>
              </a:rPr>
              <a:t>7</a:t>
            </a:r>
            <a:r>
              <a:rPr lang="zh-CN" altLang="en-US" kern="1200" dirty="0">
                <a:latin typeface="+mn-lt"/>
                <a:ea typeface="+mn-ea"/>
                <a:cs typeface="+mn-cs"/>
              </a:rPr>
              <a:t>个百分点。本周甲醇总进口货量共</a:t>
            </a:r>
            <a:r>
              <a:rPr lang="en-US" altLang="zh-CN" dirty="0"/>
              <a:t>47.51</a:t>
            </a:r>
            <a:r>
              <a:rPr lang="zh-CN" altLang="en-US" dirty="0"/>
              <a:t>万吨</a:t>
            </a:r>
            <a:r>
              <a:rPr lang="zh-CN" altLang="en-US" kern="1200" dirty="0">
                <a:latin typeface="+mn-lt"/>
                <a:ea typeface="+mn-ea"/>
                <a:cs typeface="+mn-cs"/>
              </a:rPr>
              <a:t>环比</a:t>
            </a:r>
            <a:r>
              <a:rPr lang="en-US" altLang="zh-CN" dirty="0"/>
              <a:t>+14.62</a:t>
            </a:r>
            <a:r>
              <a:rPr lang="zh-CN" altLang="en-US" dirty="0"/>
              <a:t>万吨。下周计划到港依然较多</a:t>
            </a:r>
            <a:endParaRPr lang="zh-CN" altLang="en-US" kern="1200" dirty="0">
              <a:latin typeface="+mn-lt"/>
              <a:ea typeface="+mn-ea"/>
              <a:cs typeface="+mn-cs"/>
            </a:endParaRPr>
          </a:p>
        </p:txBody>
      </p:sp>
      <p:sp>
        <p:nvSpPr>
          <p:cNvPr id="39945" name="文本占位符 9"/>
          <p:cNvSpPr>
            <a:spLocks noGrp="1"/>
          </p:cNvSpPr>
          <p:nvPr>
            <p:ph type="body" sz="quarter" idx="39"/>
          </p:nvPr>
        </p:nvSpPr>
        <p:spPr>
          <a:xfrm>
            <a:off x="3498267" y="2857891"/>
            <a:ext cx="7148512" cy="641350"/>
          </a:xfrm>
          <a:noFill/>
          <a:ln>
            <a:noFill/>
          </a:ln>
        </p:spPr>
        <p:txBody>
          <a:bodyPr anchor="t" anchorCtr="0"/>
          <a:lstStyle/>
          <a:p>
            <a:r>
              <a:rPr lang="zh-CN" altLang="en-US" kern="1200" dirty="0">
                <a:latin typeface="+mn-lt"/>
                <a:ea typeface="+mn-ea"/>
                <a:cs typeface="+mn-cs"/>
              </a:rPr>
              <a:t>烯烃装置开工环比</a:t>
            </a:r>
            <a:r>
              <a:rPr lang="en-US" altLang="zh-CN" dirty="0"/>
              <a:t>+0.71</a:t>
            </a:r>
            <a:r>
              <a:rPr lang="en-US" altLang="zh-CN" kern="1200" dirty="0">
                <a:latin typeface="+mn-lt"/>
                <a:ea typeface="+mn-ea"/>
                <a:cs typeface="+mn-cs"/>
              </a:rPr>
              <a:t>%</a:t>
            </a:r>
            <a:r>
              <a:rPr lang="zh-CN" altLang="en-US" kern="1200" dirty="0">
                <a:latin typeface="+mn-lt"/>
                <a:ea typeface="+mn-ea"/>
                <a:cs typeface="+mn-cs"/>
              </a:rPr>
              <a:t>，中原乙烯</a:t>
            </a:r>
            <a:r>
              <a:rPr lang="en-US" altLang="zh-CN" kern="1200" dirty="0">
                <a:latin typeface="+mn-lt"/>
                <a:ea typeface="+mn-ea"/>
                <a:cs typeface="+mn-cs"/>
              </a:rPr>
              <a:t>MTO</a:t>
            </a:r>
            <a:r>
              <a:rPr lang="zh-CN" altLang="en-US" kern="1200" dirty="0">
                <a:latin typeface="+mn-lt"/>
                <a:ea typeface="+mn-ea"/>
                <a:cs typeface="+mn-cs"/>
              </a:rPr>
              <a:t>日重启。</a:t>
            </a:r>
            <a:r>
              <a:rPr lang="zh-CN" altLang="en-US"/>
              <a:t>浙江兴兴近期计划</a:t>
            </a:r>
            <a:r>
              <a:rPr lang="zh-CN" altLang="en-US" dirty="0"/>
              <a:t>重启，</a:t>
            </a:r>
            <a:r>
              <a:rPr lang="zh-CN" altLang="en-US" kern="1200" dirty="0">
                <a:latin typeface="+mn-lt"/>
                <a:ea typeface="+mn-ea"/>
                <a:cs typeface="+mn-cs"/>
              </a:rPr>
              <a:t>下游加权开工</a:t>
            </a:r>
            <a:r>
              <a:rPr lang="en-US" altLang="zh-CN" kern="1200" dirty="0">
                <a:latin typeface="+mn-lt"/>
                <a:ea typeface="+mn-ea"/>
                <a:cs typeface="+mn-cs"/>
              </a:rPr>
              <a:t>-1.88</a:t>
            </a:r>
            <a:r>
              <a:rPr lang="zh-CN" altLang="en-US" kern="1200" dirty="0">
                <a:latin typeface="+mn-lt"/>
                <a:ea typeface="+mn-ea"/>
                <a:cs typeface="+mn-cs"/>
              </a:rPr>
              <a:t>个百分点至 </a:t>
            </a:r>
            <a:r>
              <a:rPr lang="en-US" altLang="zh-CN" kern="1200" dirty="0">
                <a:latin typeface="+mn-lt"/>
                <a:ea typeface="+mn-ea"/>
                <a:cs typeface="+mn-cs"/>
              </a:rPr>
              <a:t>47.68%</a:t>
            </a:r>
            <a:r>
              <a:rPr lang="zh-CN" altLang="en-US" kern="1200" dirty="0">
                <a:latin typeface="+mn-lt"/>
                <a:ea typeface="+mn-ea"/>
                <a:cs typeface="+mn-cs"/>
              </a:rPr>
              <a:t>水平。下游新产能投放不及预期</a:t>
            </a:r>
            <a:endParaRPr lang="zh-CN" altLang="en-US" dirty="0"/>
          </a:p>
          <a:p>
            <a:endParaRPr lang="zh-CN" kern="1200" dirty="0">
              <a:latin typeface="+mn-lt"/>
              <a:ea typeface="+mn-ea"/>
              <a:cs typeface="+mn-cs"/>
            </a:endParaRPr>
          </a:p>
        </p:txBody>
      </p:sp>
      <p:sp>
        <p:nvSpPr>
          <p:cNvPr id="39946" name="文本占位符 10"/>
          <p:cNvSpPr>
            <a:spLocks noGrp="1"/>
          </p:cNvSpPr>
          <p:nvPr>
            <p:ph type="body" sz="quarter" idx="40"/>
          </p:nvPr>
        </p:nvSpPr>
        <p:spPr>
          <a:xfrm>
            <a:off x="3570288" y="3659197"/>
            <a:ext cx="7413625" cy="642938"/>
          </a:xfrm>
          <a:noFill/>
          <a:ln>
            <a:noFill/>
          </a:ln>
        </p:spPr>
        <p:txBody>
          <a:bodyPr anchor="t" anchorCtr="0"/>
          <a:lstStyle/>
          <a:p>
            <a:r>
              <a:rPr lang="zh-CN" altLang="en-US" kern="1200" dirty="0">
                <a:latin typeface="+mn-lt"/>
                <a:ea typeface="+mn-ea"/>
                <a:cs typeface="+mn-cs"/>
              </a:rPr>
              <a:t>整体库存环比上涨明显。甲醇港口库存总量在</a:t>
            </a:r>
            <a:r>
              <a:rPr lang="en-US" altLang="zh-CN" dirty="0"/>
              <a:t>129.93</a:t>
            </a:r>
            <a:r>
              <a:rPr lang="zh-CN" altLang="en-US" dirty="0"/>
              <a:t>万吨，较上一期数据增加</a:t>
            </a:r>
            <a:r>
              <a:rPr lang="en-US" altLang="zh-CN" dirty="0"/>
              <a:t>22.33</a:t>
            </a:r>
            <a:r>
              <a:rPr lang="zh-CN" altLang="en-US" dirty="0"/>
              <a:t>万吨</a:t>
            </a:r>
            <a:r>
              <a:rPr lang="zh-CN" altLang="en-US" kern="1200" dirty="0">
                <a:latin typeface="+mn-lt"/>
                <a:ea typeface="+mn-ea"/>
                <a:cs typeface="+mn-cs"/>
              </a:rPr>
              <a:t>。</a:t>
            </a:r>
            <a:r>
              <a:rPr lang="zh-CN" altLang="en-US" dirty="0"/>
              <a:t>生产企业库存</a:t>
            </a:r>
            <a:r>
              <a:rPr lang="en-US" altLang="zh-CN" dirty="0"/>
              <a:t>33.34</a:t>
            </a:r>
            <a:r>
              <a:rPr lang="zh-CN" altLang="en-US" dirty="0"/>
              <a:t>万吨，较上期增加</a:t>
            </a:r>
            <a:r>
              <a:rPr lang="en-US" altLang="zh-CN" dirty="0"/>
              <a:t>2.26</a:t>
            </a:r>
            <a:r>
              <a:rPr lang="zh-CN" altLang="en-US" dirty="0"/>
              <a:t>万吨</a:t>
            </a:r>
            <a:endParaRPr kern="1200" dirty="0">
              <a:latin typeface="+mn-lt"/>
              <a:ea typeface="+mn-ea"/>
              <a:cs typeface="+mn-cs"/>
            </a:endParaRPr>
          </a:p>
        </p:txBody>
      </p:sp>
      <p:sp>
        <p:nvSpPr>
          <p:cNvPr id="39947" name="文本占位符 11"/>
          <p:cNvSpPr>
            <a:spLocks noGrp="1"/>
          </p:cNvSpPr>
          <p:nvPr>
            <p:ph type="body" sz="quarter" idx="41"/>
          </p:nvPr>
        </p:nvSpPr>
        <p:spPr>
          <a:xfrm>
            <a:off x="3619500" y="4476750"/>
            <a:ext cx="7262813" cy="642937"/>
          </a:xfrm>
          <a:noFill/>
          <a:ln>
            <a:noFill/>
          </a:ln>
        </p:spPr>
        <p:txBody>
          <a:bodyPr anchor="t" anchorCtr="0"/>
          <a:lstStyle/>
          <a:p>
            <a:pPr defTabSz="914400">
              <a:buClrTx/>
              <a:buSzTx/>
            </a:pPr>
            <a:r>
              <a:rPr lang="zh-CN" altLang="en-US" kern="1200" dirty="0">
                <a:latin typeface="+mn-lt"/>
                <a:ea typeface="+mn-ea"/>
                <a:cs typeface="+mn-cs"/>
              </a:rPr>
              <a:t>煤炭价格环比</a:t>
            </a:r>
            <a:r>
              <a:rPr lang="en-US" altLang="zh-CN" kern="1200" dirty="0">
                <a:latin typeface="+mn-lt"/>
                <a:ea typeface="+mn-ea"/>
                <a:cs typeface="+mn-cs"/>
              </a:rPr>
              <a:t>-</a:t>
            </a:r>
            <a:r>
              <a:rPr lang="en-US" altLang="zh-CN" dirty="0"/>
              <a:t>5</a:t>
            </a:r>
            <a:r>
              <a:rPr lang="zh-CN" altLang="en-US" dirty="0"/>
              <a:t>元</a:t>
            </a:r>
            <a:r>
              <a:rPr lang="en-US" altLang="zh-CN" kern="1200" dirty="0">
                <a:latin typeface="+mn-lt"/>
                <a:ea typeface="+mn-ea"/>
                <a:cs typeface="+mn-cs"/>
              </a:rPr>
              <a:t>/</a:t>
            </a:r>
            <a:r>
              <a:rPr lang="zh-CN" altLang="en-US" kern="1200" dirty="0">
                <a:latin typeface="+mn-lt"/>
                <a:ea typeface="+mn-ea"/>
                <a:cs typeface="+mn-cs"/>
              </a:rPr>
              <a:t>吨，内蒙煤制利润均值</a:t>
            </a:r>
            <a:r>
              <a:rPr lang="en-US" altLang="zh-CN" dirty="0"/>
              <a:t>85</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吨</a:t>
            </a:r>
            <a:r>
              <a:rPr lang="en-US" altLang="zh-CN" kern="1200" dirty="0">
                <a:latin typeface="+mn-lt"/>
                <a:ea typeface="+mn-ea"/>
                <a:cs typeface="+mn-cs"/>
              </a:rPr>
              <a:t>,</a:t>
            </a:r>
            <a:r>
              <a:rPr lang="zh-CN" altLang="en-US" kern="1200" dirty="0">
                <a:latin typeface="+mn-lt"/>
                <a:ea typeface="+mn-ea"/>
                <a:cs typeface="+mn-cs"/>
              </a:rPr>
              <a:t>环比</a:t>
            </a:r>
            <a:r>
              <a:rPr lang="en-US" altLang="zh-CN" kern="1200" dirty="0">
                <a:latin typeface="+mn-lt"/>
                <a:ea typeface="+mn-ea"/>
                <a:cs typeface="+mn-cs"/>
              </a:rPr>
              <a:t>+36</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吨</a:t>
            </a:r>
            <a:r>
              <a:rPr lang="zh-CN" altLang="en-US" dirty="0"/>
              <a:t>。</a:t>
            </a:r>
            <a:r>
              <a:rPr lang="zh-CN" altLang="en-US" kern="1200" dirty="0">
                <a:latin typeface="+mn-lt"/>
                <a:ea typeface="+mn-ea"/>
                <a:cs typeface="+mn-cs"/>
              </a:rPr>
              <a:t>港口现货</a:t>
            </a:r>
            <a:r>
              <a:rPr lang="zh-CN" altLang="en-US" dirty="0"/>
              <a:t>基差偏弱，月差继续走弱。</a:t>
            </a:r>
            <a:endParaRPr lang="zh-CN" altLang="en-US" kern="1200" dirty="0">
              <a:latin typeface="+mn-lt"/>
              <a:ea typeface="+mn-ea"/>
              <a:cs typeface="+mn-cs"/>
            </a:endParaRPr>
          </a:p>
        </p:txBody>
      </p:sp>
      <p:sp>
        <p:nvSpPr>
          <p:cNvPr id="39948" name="文本占位符 12"/>
          <p:cNvSpPr>
            <a:spLocks noGrp="1"/>
          </p:cNvSpPr>
          <p:nvPr>
            <p:ph type="body" sz="quarter" idx="42"/>
          </p:nvPr>
        </p:nvSpPr>
        <p:spPr>
          <a:xfrm>
            <a:off x="3498267" y="5210174"/>
            <a:ext cx="7821773" cy="852488"/>
          </a:xfrm>
          <a:noFill/>
          <a:ln>
            <a:noFill/>
          </a:ln>
        </p:spPr>
        <p:txBody>
          <a:bodyPr anchor="t" anchorCtr="0"/>
          <a:lstStyle/>
          <a:p>
            <a:pPr defTabSz="914400">
              <a:buClrTx/>
              <a:buSzTx/>
            </a:pPr>
            <a:r>
              <a:rPr lang="zh-CN" altLang="en-US" kern="1200" dirty="0">
                <a:latin typeface="+mn-lt"/>
                <a:ea typeface="+mn-ea"/>
                <a:cs typeface="+mn-cs"/>
              </a:rPr>
              <a:t>内地装置重启，到港集中，供应压力凸显。随着港口价格下跌，回流窗口开启，对现货有一定支撑，且</a:t>
            </a:r>
            <a:r>
              <a:rPr lang="en-US" altLang="zh-CN" kern="1200" dirty="0">
                <a:latin typeface="+mn-lt"/>
                <a:ea typeface="+mn-ea"/>
                <a:cs typeface="+mn-cs"/>
              </a:rPr>
              <a:t>MTO</a:t>
            </a:r>
            <a:r>
              <a:rPr lang="zh-CN" altLang="en-US" kern="1200" dirty="0">
                <a:latin typeface="+mn-lt"/>
                <a:ea typeface="+mn-ea"/>
                <a:cs typeface="+mn-cs"/>
              </a:rPr>
              <a:t>装置计划重启，传统下游旺季在即，甲醇基本面有边际转好迹象，但供应过剩格局尚未转变，库存高压状态持续压制甲醇价格，预计价格震荡偏弱为主。</a:t>
            </a:r>
          </a:p>
        </p:txBody>
      </p:sp>
      <p:sp>
        <p:nvSpPr>
          <p:cNvPr id="39949" name="标题 13"/>
          <p:cNvSpPr>
            <a:spLocks noGrp="1"/>
          </p:cNvSpPr>
          <p:nvPr>
            <p:ph type="title"/>
          </p:nvPr>
        </p:nvSpPr>
        <p:spPr>
          <a:xfrm>
            <a:off x="328613" y="107950"/>
            <a:ext cx="10390187" cy="458788"/>
          </a:xfrm>
          <a:noFill/>
          <a:ln>
            <a:noFill/>
          </a:ln>
        </p:spPr>
        <p:txBody>
          <a:bodyPr anchor="t" anchorCtr="0"/>
          <a:lstStyle/>
          <a:p>
            <a:pPr defTabSz="914400">
              <a:buNone/>
            </a:pPr>
            <a:r>
              <a:rPr lang="zh-CN" altLang="en-US" kern="1200" dirty="0">
                <a:latin typeface="+mj-lt"/>
                <a:ea typeface="+mj-ea"/>
                <a:cs typeface="+mj-cs"/>
              </a:rPr>
              <a:t>甲醇：国内外供应回归</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2"/>
          <p:cNvSpPr>
            <a:spLocks noGrp="1"/>
          </p:cNvSpPr>
          <p:nvPr>
            <p:ph type="title"/>
          </p:nvPr>
        </p:nvSpPr>
        <p:spPr>
          <a:xfrm>
            <a:off x="328613" y="107950"/>
            <a:ext cx="10390187" cy="458788"/>
          </a:xfrm>
          <a:noFill/>
          <a:ln>
            <a:noFill/>
          </a:ln>
        </p:spPr>
        <p:txBody>
          <a:bodyPr anchor="t" anchorCtr="0"/>
          <a:lstStyle/>
          <a:p>
            <a:pPr defTabSz="914400">
              <a:buNone/>
            </a:pPr>
            <a:r>
              <a:rPr lang="zh-CN" altLang="en-US" kern="1200" dirty="0">
                <a:latin typeface="+mj-lt"/>
                <a:ea typeface="+mj-ea"/>
                <a:cs typeface="+mj-cs"/>
              </a:rPr>
              <a:t>供应端开工</a:t>
            </a:r>
          </a:p>
        </p:txBody>
      </p:sp>
      <p:sp>
        <p:nvSpPr>
          <p:cNvPr id="40962" name="文本占位符 4"/>
          <p:cNvSpPr>
            <a:spLocks noGrp="1"/>
          </p:cNvSpPr>
          <p:nvPr>
            <p:ph type="body" sz="quarter" idx="42"/>
          </p:nvPr>
        </p:nvSpPr>
        <p:spPr>
          <a:xfrm>
            <a:off x="1387475" y="814388"/>
            <a:ext cx="4008438" cy="242887"/>
          </a:xfrm>
          <a:noFill/>
          <a:ln>
            <a:noFill/>
          </a:ln>
        </p:spPr>
        <p:txBody>
          <a:bodyPr anchor="t" anchorCtr="0"/>
          <a:lstStyle/>
          <a:p>
            <a:pPr defTabSz="914400">
              <a:buClrTx/>
              <a:buSzTx/>
            </a:pPr>
            <a:r>
              <a:rPr lang="zh-CN" altLang="en-US" kern="1200" dirty="0">
                <a:latin typeface="+mn-lt"/>
                <a:ea typeface="+mn-ea"/>
                <a:cs typeface="+mn-cs"/>
              </a:rPr>
              <a:t>国内甲醇开工</a:t>
            </a:r>
          </a:p>
        </p:txBody>
      </p:sp>
      <p:sp>
        <p:nvSpPr>
          <p:cNvPr id="40963" name="文本占位符 6"/>
          <p:cNvSpPr>
            <a:spLocks noGrp="1"/>
          </p:cNvSpPr>
          <p:nvPr>
            <p:ph type="body" sz="quarter" idx="44"/>
          </p:nvPr>
        </p:nvSpPr>
        <p:spPr>
          <a:xfrm>
            <a:off x="7169150" y="781050"/>
            <a:ext cx="4008438" cy="242888"/>
          </a:xfrm>
          <a:noFill/>
          <a:ln>
            <a:noFill/>
          </a:ln>
        </p:spPr>
        <p:txBody>
          <a:bodyPr anchor="t" anchorCtr="0"/>
          <a:lstStyle/>
          <a:p>
            <a:pPr defTabSz="914400">
              <a:buClrTx/>
              <a:buSzTx/>
            </a:pPr>
            <a:r>
              <a:rPr lang="zh-CN" altLang="en-US" dirty="0"/>
              <a:t>天然气</a:t>
            </a:r>
            <a:r>
              <a:rPr lang="zh-CN" altLang="en-US" kern="1200" dirty="0">
                <a:latin typeface="+mn-lt"/>
                <a:ea typeface="+mn-ea"/>
                <a:cs typeface="+mn-cs"/>
              </a:rPr>
              <a:t>制甲醇开工</a:t>
            </a:r>
          </a:p>
        </p:txBody>
      </p:sp>
      <p:sp>
        <p:nvSpPr>
          <p:cNvPr id="40964" name="文本占位符 8"/>
          <p:cNvSpPr>
            <a:spLocks noGrp="1"/>
          </p:cNvSpPr>
          <p:nvPr>
            <p:ph type="body" sz="quarter" idx="46"/>
          </p:nvPr>
        </p:nvSpPr>
        <p:spPr>
          <a:xfrm>
            <a:off x="1387475" y="3502025"/>
            <a:ext cx="4008438" cy="242888"/>
          </a:xfrm>
          <a:noFill/>
          <a:ln>
            <a:noFill/>
          </a:ln>
        </p:spPr>
        <p:txBody>
          <a:bodyPr anchor="t" anchorCtr="0"/>
          <a:lstStyle/>
          <a:p>
            <a:pPr defTabSz="914400">
              <a:buClrTx/>
              <a:buSzTx/>
            </a:pPr>
            <a:r>
              <a:rPr lang="zh-CN" altLang="en-US" kern="1200" dirty="0">
                <a:latin typeface="+mn-lt"/>
                <a:ea typeface="+mn-ea"/>
                <a:cs typeface="+mn-cs"/>
              </a:rPr>
              <a:t>国际甲醇开工</a:t>
            </a:r>
          </a:p>
        </p:txBody>
      </p:sp>
      <p:pic>
        <p:nvPicPr>
          <p:cNvPr id="4" name="图片占位符 3">
            <a:extLst>
              <a:ext uri="{FF2B5EF4-FFF2-40B4-BE49-F238E27FC236}">
                <a16:creationId xmlns:a16="http://schemas.microsoft.com/office/drawing/2014/main" id="{399E2D19-A41A-7506-4D00-7D6A3D839492}"/>
              </a:ext>
            </a:extLst>
          </p:cNvPr>
          <p:cNvPicPr>
            <a:picLocks noGrp="1" noChangeAspect="1"/>
          </p:cNvPicPr>
          <p:nvPr>
            <p:ph type="pic" sz="quarter" idx="45"/>
          </p:nvPr>
        </p:nvPicPr>
        <p:blipFill>
          <a:blip r:embed="rId2"/>
          <a:srcRect t="3497" b="3497"/>
          <a:stretch>
            <a:fillRect/>
          </a:stretch>
        </p:blipFill>
        <p:spPr>
          <a:prstGeom prst="rect">
            <a:avLst/>
          </a:prstGeom>
        </p:spPr>
      </p:pic>
      <p:pic>
        <p:nvPicPr>
          <p:cNvPr id="6" name="图片占位符 5">
            <a:extLst>
              <a:ext uri="{FF2B5EF4-FFF2-40B4-BE49-F238E27FC236}">
                <a16:creationId xmlns:a16="http://schemas.microsoft.com/office/drawing/2014/main" id="{8C6961BE-FC49-D6BE-41CB-8857AB3DA2E4}"/>
              </a:ext>
            </a:extLst>
          </p:cNvPr>
          <p:cNvPicPr>
            <a:picLocks noGrp="1" noChangeAspect="1"/>
          </p:cNvPicPr>
          <p:nvPr>
            <p:ph type="pic" sz="quarter" idx="43"/>
          </p:nvPr>
        </p:nvPicPr>
        <p:blipFill>
          <a:blip r:embed="rId3"/>
          <a:srcRect t="591" b="591"/>
          <a:stretch>
            <a:fillRect/>
          </a:stretch>
        </p:blipFill>
        <p:spPr>
          <a:prstGeom prst="rect">
            <a:avLst/>
          </a:prstGeom>
        </p:spPr>
      </p:pic>
      <p:pic>
        <p:nvPicPr>
          <p:cNvPr id="10" name="图片占位符 9">
            <a:extLst>
              <a:ext uri="{FF2B5EF4-FFF2-40B4-BE49-F238E27FC236}">
                <a16:creationId xmlns:a16="http://schemas.microsoft.com/office/drawing/2014/main" id="{601060FA-B06D-6DF7-ED08-3A3320BB8B0E}"/>
              </a:ext>
            </a:extLst>
          </p:cNvPr>
          <p:cNvPicPr>
            <a:picLocks noGrp="1" noChangeAspect="1"/>
          </p:cNvPicPr>
          <p:nvPr>
            <p:ph type="pic" sz="quarter" idx="41"/>
          </p:nvPr>
        </p:nvPicPr>
        <p:blipFill>
          <a:blip r:embed="rId4"/>
          <a:srcRect t="717" b="717"/>
          <a:stretch>
            <a:fillRect/>
          </a:stretch>
        </p:blipFill>
        <p:spPr>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C0258898-8FB7-26FF-4B88-9D23194CBAF6}"/>
              </a:ext>
            </a:extLst>
          </p:cNvPr>
          <p:cNvSpPr>
            <a:spLocks noGrp="1"/>
          </p:cNvSpPr>
          <p:nvPr>
            <p:ph type="body" sz="quarter" idx="26"/>
          </p:nvPr>
        </p:nvSpPr>
        <p:spPr/>
        <p:txBody>
          <a:bodyPr/>
          <a:lstStyle/>
          <a:p>
            <a:r>
              <a:rPr lang="zh-CN" altLang="en-US" dirty="0"/>
              <a:t>港口库存</a:t>
            </a:r>
          </a:p>
        </p:txBody>
      </p:sp>
      <p:sp>
        <p:nvSpPr>
          <p:cNvPr id="8" name="文本占位符 7">
            <a:extLst>
              <a:ext uri="{FF2B5EF4-FFF2-40B4-BE49-F238E27FC236}">
                <a16:creationId xmlns:a16="http://schemas.microsoft.com/office/drawing/2014/main" id="{618D668C-514A-25CD-1367-175BC1469008}"/>
              </a:ext>
            </a:extLst>
          </p:cNvPr>
          <p:cNvSpPr>
            <a:spLocks noGrp="1"/>
          </p:cNvSpPr>
          <p:nvPr>
            <p:ph type="body" sz="quarter" idx="40"/>
          </p:nvPr>
        </p:nvSpPr>
        <p:spPr>
          <a:xfrm>
            <a:off x="672479" y="3519046"/>
            <a:ext cx="5040000" cy="228972"/>
          </a:xfrm>
        </p:spPr>
        <p:txBody>
          <a:bodyPr/>
          <a:lstStyle/>
          <a:p>
            <a:r>
              <a:rPr lang="zh-CN" altLang="en-US" dirty="0"/>
              <a:t>甲醇到港量</a:t>
            </a:r>
          </a:p>
        </p:txBody>
      </p:sp>
      <p:sp>
        <p:nvSpPr>
          <p:cNvPr id="10" name="文本占位符 9">
            <a:extLst>
              <a:ext uri="{FF2B5EF4-FFF2-40B4-BE49-F238E27FC236}">
                <a16:creationId xmlns:a16="http://schemas.microsoft.com/office/drawing/2014/main" id="{5D614B28-2ED9-1C4D-98B9-E3EE489E6526}"/>
              </a:ext>
            </a:extLst>
          </p:cNvPr>
          <p:cNvSpPr>
            <a:spLocks noGrp="1"/>
          </p:cNvSpPr>
          <p:nvPr>
            <p:ph type="body" sz="quarter" idx="42"/>
          </p:nvPr>
        </p:nvSpPr>
        <p:spPr>
          <a:xfrm>
            <a:off x="849176" y="795848"/>
            <a:ext cx="5040000" cy="228972"/>
          </a:xfrm>
        </p:spPr>
        <p:txBody>
          <a:bodyPr/>
          <a:lstStyle/>
          <a:p>
            <a:r>
              <a:rPr lang="zh-CN" altLang="en-US" dirty="0"/>
              <a:t>企业库存</a:t>
            </a:r>
          </a:p>
        </p:txBody>
      </p:sp>
      <p:sp>
        <p:nvSpPr>
          <p:cNvPr id="11" name="标题 10">
            <a:extLst>
              <a:ext uri="{FF2B5EF4-FFF2-40B4-BE49-F238E27FC236}">
                <a16:creationId xmlns:a16="http://schemas.microsoft.com/office/drawing/2014/main" id="{2B39E5F6-DBD1-42D1-154B-D1D03A174AA5}"/>
              </a:ext>
            </a:extLst>
          </p:cNvPr>
          <p:cNvSpPr>
            <a:spLocks noGrp="1"/>
          </p:cNvSpPr>
          <p:nvPr>
            <p:ph type="title"/>
          </p:nvPr>
        </p:nvSpPr>
        <p:spPr/>
        <p:txBody>
          <a:bodyPr/>
          <a:lstStyle/>
          <a:p>
            <a:r>
              <a:rPr lang="zh-CN" altLang="en-US" dirty="0"/>
              <a:t>库存与订单</a:t>
            </a:r>
          </a:p>
        </p:txBody>
      </p:sp>
      <p:pic>
        <p:nvPicPr>
          <p:cNvPr id="4" name="图片 3">
            <a:extLst>
              <a:ext uri="{FF2B5EF4-FFF2-40B4-BE49-F238E27FC236}">
                <a16:creationId xmlns:a16="http://schemas.microsoft.com/office/drawing/2014/main" id="{5950EA22-1897-B827-6579-4640F7F077AF}"/>
              </a:ext>
            </a:extLst>
          </p:cNvPr>
          <p:cNvPicPr>
            <a:picLocks noChangeAspect="1"/>
          </p:cNvPicPr>
          <p:nvPr/>
        </p:nvPicPr>
        <p:blipFill>
          <a:blip r:embed="rId2"/>
          <a:stretch>
            <a:fillRect/>
          </a:stretch>
        </p:blipFill>
        <p:spPr>
          <a:xfrm>
            <a:off x="850949" y="963861"/>
            <a:ext cx="5078408" cy="2389839"/>
          </a:xfrm>
          <a:prstGeom prst="rect">
            <a:avLst/>
          </a:prstGeom>
        </p:spPr>
      </p:pic>
      <p:pic>
        <p:nvPicPr>
          <p:cNvPr id="9" name="图片占位符 8">
            <a:extLst>
              <a:ext uri="{FF2B5EF4-FFF2-40B4-BE49-F238E27FC236}">
                <a16:creationId xmlns:a16="http://schemas.microsoft.com/office/drawing/2014/main" id="{872D70E3-1DAD-AC51-C1B6-AFD34BA6834C}"/>
              </a:ext>
            </a:extLst>
          </p:cNvPr>
          <p:cNvPicPr>
            <a:picLocks noGrp="1" noChangeAspect="1"/>
          </p:cNvPicPr>
          <p:nvPr>
            <p:ph type="pic" sz="quarter" idx="34"/>
          </p:nvPr>
        </p:nvPicPr>
        <p:blipFill>
          <a:blip r:embed="rId3"/>
          <a:srcRect t="717" b="717"/>
          <a:stretch>
            <a:fillRect/>
          </a:stretch>
        </p:blipFill>
        <p:spPr>
          <a:prstGeom prst="rect">
            <a:avLst/>
          </a:prstGeom>
        </p:spPr>
      </p:pic>
      <p:pic>
        <p:nvPicPr>
          <p:cNvPr id="15" name="图片占位符 14">
            <a:extLst>
              <a:ext uri="{FF2B5EF4-FFF2-40B4-BE49-F238E27FC236}">
                <a16:creationId xmlns:a16="http://schemas.microsoft.com/office/drawing/2014/main" id="{800E9FDE-F669-AAC5-B8F7-4B6E5CE23627}"/>
              </a:ext>
            </a:extLst>
          </p:cNvPr>
          <p:cNvPicPr>
            <a:picLocks noGrp="1" noChangeAspect="1"/>
          </p:cNvPicPr>
          <p:nvPr>
            <p:ph type="pic" sz="quarter" idx="41"/>
          </p:nvPr>
        </p:nvPicPr>
        <p:blipFill>
          <a:blip r:embed="rId4"/>
          <a:srcRect t="2668" b="2668"/>
          <a:stretch>
            <a:fillRect/>
          </a:stretch>
        </p:blipFill>
        <p:spPr>
          <a:prstGeom prst="rect">
            <a:avLst/>
          </a:prstGeom>
        </p:spPr>
      </p:pic>
    </p:spTree>
    <p:extLst>
      <p:ext uri="{BB962C8B-B14F-4D97-AF65-F5344CB8AC3E}">
        <p14:creationId xmlns:p14="http://schemas.microsoft.com/office/powerpoint/2010/main" val="22576731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92DB57D5-9450-5BD0-25F9-F72818BD5D29}"/>
              </a:ext>
            </a:extLst>
          </p:cNvPr>
          <p:cNvSpPr>
            <a:spLocks noGrp="1"/>
          </p:cNvSpPr>
          <p:nvPr>
            <p:ph type="body" sz="quarter" idx="26"/>
          </p:nvPr>
        </p:nvSpPr>
        <p:spPr>
          <a:xfrm>
            <a:off x="399355" y="792943"/>
            <a:ext cx="5040000" cy="228972"/>
          </a:xfrm>
        </p:spPr>
        <p:txBody>
          <a:bodyPr/>
          <a:lstStyle/>
          <a:p>
            <a:r>
              <a:rPr lang="zh-CN" altLang="en-US" dirty="0"/>
              <a:t>甲醇下游</a:t>
            </a:r>
            <a:r>
              <a:rPr lang="en-US" altLang="zh-CN" dirty="0"/>
              <a:t>MTO/MTP</a:t>
            </a:r>
            <a:r>
              <a:rPr lang="zh-CN" altLang="en-US" dirty="0"/>
              <a:t>开工率</a:t>
            </a:r>
          </a:p>
        </p:txBody>
      </p:sp>
      <p:sp>
        <p:nvSpPr>
          <p:cNvPr id="8" name="文本占位符 7">
            <a:extLst>
              <a:ext uri="{FF2B5EF4-FFF2-40B4-BE49-F238E27FC236}">
                <a16:creationId xmlns:a16="http://schemas.microsoft.com/office/drawing/2014/main" id="{7F9F49E7-2DF7-762C-3AA2-FC58E92CC045}"/>
              </a:ext>
            </a:extLst>
          </p:cNvPr>
          <p:cNvSpPr>
            <a:spLocks noGrp="1"/>
          </p:cNvSpPr>
          <p:nvPr>
            <p:ph type="body" sz="quarter" idx="40"/>
          </p:nvPr>
        </p:nvSpPr>
        <p:spPr>
          <a:xfrm>
            <a:off x="6396394" y="792943"/>
            <a:ext cx="5040000" cy="228972"/>
          </a:xfrm>
        </p:spPr>
        <p:txBody>
          <a:bodyPr/>
          <a:lstStyle/>
          <a:p>
            <a:r>
              <a:rPr lang="zh-CN" altLang="en-US" dirty="0"/>
              <a:t>甲醇下游甲醛开工</a:t>
            </a:r>
          </a:p>
        </p:txBody>
      </p:sp>
      <p:sp>
        <p:nvSpPr>
          <p:cNvPr id="10" name="文本占位符 9">
            <a:extLst>
              <a:ext uri="{FF2B5EF4-FFF2-40B4-BE49-F238E27FC236}">
                <a16:creationId xmlns:a16="http://schemas.microsoft.com/office/drawing/2014/main" id="{0F1E3535-E79A-8C32-37FB-A5E2EAFD0E47}"/>
              </a:ext>
            </a:extLst>
          </p:cNvPr>
          <p:cNvSpPr>
            <a:spLocks noGrp="1"/>
          </p:cNvSpPr>
          <p:nvPr>
            <p:ph type="body" sz="quarter" idx="42"/>
          </p:nvPr>
        </p:nvSpPr>
        <p:spPr/>
        <p:txBody>
          <a:bodyPr/>
          <a:lstStyle/>
          <a:p>
            <a:r>
              <a:rPr lang="zh-CN" altLang="en-US" dirty="0"/>
              <a:t>甲醇下游醋酸开工</a:t>
            </a:r>
          </a:p>
        </p:txBody>
      </p:sp>
      <p:sp>
        <p:nvSpPr>
          <p:cNvPr id="11" name="标题 10">
            <a:extLst>
              <a:ext uri="{FF2B5EF4-FFF2-40B4-BE49-F238E27FC236}">
                <a16:creationId xmlns:a16="http://schemas.microsoft.com/office/drawing/2014/main" id="{029CD9A7-C5ED-B332-3C25-E258731A8177}"/>
              </a:ext>
            </a:extLst>
          </p:cNvPr>
          <p:cNvSpPr>
            <a:spLocks noGrp="1"/>
          </p:cNvSpPr>
          <p:nvPr>
            <p:ph type="title"/>
          </p:nvPr>
        </p:nvSpPr>
        <p:spPr>
          <a:xfrm>
            <a:off x="114315" y="80053"/>
            <a:ext cx="10391341" cy="458726"/>
          </a:xfrm>
        </p:spPr>
        <p:txBody>
          <a:bodyPr/>
          <a:lstStyle/>
          <a:p>
            <a:r>
              <a:rPr lang="zh-CN" altLang="en-US" dirty="0"/>
              <a:t>下游需求</a:t>
            </a:r>
          </a:p>
        </p:txBody>
      </p:sp>
      <p:pic>
        <p:nvPicPr>
          <p:cNvPr id="32" name="图片占位符 31">
            <a:extLst>
              <a:ext uri="{FF2B5EF4-FFF2-40B4-BE49-F238E27FC236}">
                <a16:creationId xmlns:a16="http://schemas.microsoft.com/office/drawing/2014/main" id="{F8A6E9FF-2150-BADE-66F3-DA71FFC4FDF7}"/>
              </a:ext>
            </a:extLst>
          </p:cNvPr>
          <p:cNvPicPr>
            <a:picLocks noGrp="1" noChangeAspect="1"/>
          </p:cNvPicPr>
          <p:nvPr>
            <p:ph type="pic" sz="quarter" idx="34"/>
          </p:nvPr>
        </p:nvPicPr>
        <p:blipFill>
          <a:blip r:embed="rId3"/>
          <a:srcRect t="122" b="122"/>
          <a:stretch>
            <a:fillRect/>
          </a:stretch>
        </p:blipFill>
        <p:spPr>
          <a:xfrm>
            <a:off x="6564313" y="3775750"/>
            <a:ext cx="5038725" cy="2339975"/>
          </a:xfrm>
          <a:prstGeom prst="rect">
            <a:avLst/>
          </a:prstGeom>
        </p:spPr>
      </p:pic>
      <p:sp>
        <p:nvSpPr>
          <p:cNvPr id="33" name="文本占位符 9">
            <a:extLst>
              <a:ext uri="{FF2B5EF4-FFF2-40B4-BE49-F238E27FC236}">
                <a16:creationId xmlns:a16="http://schemas.microsoft.com/office/drawing/2014/main" id="{4EDC7570-EF78-AFD7-ADC1-AF3941B9E916}"/>
              </a:ext>
            </a:extLst>
          </p:cNvPr>
          <p:cNvSpPr txBox="1">
            <a:spLocks/>
          </p:cNvSpPr>
          <p:nvPr/>
        </p:nvSpPr>
        <p:spPr>
          <a:xfrm>
            <a:off x="6563038" y="3558599"/>
            <a:ext cx="5040000" cy="228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dirty="0"/>
              <a:t>甲醇下游</a:t>
            </a:r>
            <a:r>
              <a:rPr lang="en-US" altLang="zh-CN" dirty="0"/>
              <a:t>MTBE</a:t>
            </a:r>
            <a:endParaRPr lang="zh-CN" altLang="en-US" dirty="0"/>
          </a:p>
        </p:txBody>
      </p:sp>
      <p:pic>
        <p:nvPicPr>
          <p:cNvPr id="4" name="图片 3">
            <a:extLst>
              <a:ext uri="{FF2B5EF4-FFF2-40B4-BE49-F238E27FC236}">
                <a16:creationId xmlns:a16="http://schemas.microsoft.com/office/drawing/2014/main" id="{4C4AF961-F9E0-7193-EAFA-5D476E3B5151}"/>
              </a:ext>
            </a:extLst>
          </p:cNvPr>
          <p:cNvPicPr>
            <a:picLocks noChangeAspect="1"/>
          </p:cNvPicPr>
          <p:nvPr/>
        </p:nvPicPr>
        <p:blipFill>
          <a:blip r:embed="rId4"/>
          <a:stretch>
            <a:fillRect/>
          </a:stretch>
        </p:blipFill>
        <p:spPr>
          <a:xfrm>
            <a:off x="815658" y="1266681"/>
            <a:ext cx="4639458" cy="2011854"/>
          </a:xfrm>
          <a:prstGeom prst="rect">
            <a:avLst/>
          </a:prstGeom>
        </p:spPr>
      </p:pic>
      <p:pic>
        <p:nvPicPr>
          <p:cNvPr id="7" name="图片 6">
            <a:extLst>
              <a:ext uri="{FF2B5EF4-FFF2-40B4-BE49-F238E27FC236}">
                <a16:creationId xmlns:a16="http://schemas.microsoft.com/office/drawing/2014/main" id="{659B0AB8-9221-0348-0EB8-2C93C7B409F9}"/>
              </a:ext>
            </a:extLst>
          </p:cNvPr>
          <p:cNvPicPr>
            <a:picLocks noChangeAspect="1"/>
          </p:cNvPicPr>
          <p:nvPr/>
        </p:nvPicPr>
        <p:blipFill>
          <a:blip r:embed="rId5"/>
          <a:stretch>
            <a:fillRect/>
          </a:stretch>
        </p:blipFill>
        <p:spPr>
          <a:xfrm>
            <a:off x="6562188" y="1045319"/>
            <a:ext cx="4359018" cy="2030144"/>
          </a:xfrm>
          <a:prstGeom prst="rect">
            <a:avLst/>
          </a:prstGeom>
        </p:spPr>
      </p:pic>
      <p:pic>
        <p:nvPicPr>
          <p:cNvPr id="14" name="图片占位符 13">
            <a:extLst>
              <a:ext uri="{FF2B5EF4-FFF2-40B4-BE49-F238E27FC236}">
                <a16:creationId xmlns:a16="http://schemas.microsoft.com/office/drawing/2014/main" id="{ACA6910B-5F4C-1F70-86EA-764B9C7ECD38}"/>
              </a:ext>
            </a:extLst>
          </p:cNvPr>
          <p:cNvPicPr>
            <a:picLocks noGrp="1" noChangeAspect="1"/>
          </p:cNvPicPr>
          <p:nvPr>
            <p:ph type="pic" sz="quarter" idx="41"/>
          </p:nvPr>
        </p:nvPicPr>
        <p:blipFill>
          <a:blip r:embed="rId6"/>
          <a:srcRect l="54" r="54"/>
          <a:stretch>
            <a:fillRect/>
          </a:stretch>
        </p:blipFill>
        <p:spPr>
          <a:prstGeom prst="rect">
            <a:avLst/>
          </a:prstGeom>
        </p:spPr>
      </p:pic>
      <p:pic>
        <p:nvPicPr>
          <p:cNvPr id="20" name="图片占位符 19">
            <a:extLst>
              <a:ext uri="{FF2B5EF4-FFF2-40B4-BE49-F238E27FC236}">
                <a16:creationId xmlns:a16="http://schemas.microsoft.com/office/drawing/2014/main" id="{BF845DE8-8EB4-2CB2-B161-73D71A39A6A7}"/>
              </a:ext>
            </a:extLst>
          </p:cNvPr>
          <p:cNvPicPr>
            <a:picLocks noGrp="1" noChangeAspect="1"/>
          </p:cNvPicPr>
          <p:nvPr>
            <p:ph type="pic" sz="quarter" idx="36"/>
          </p:nvPr>
        </p:nvPicPr>
        <p:blipFill>
          <a:blip r:embed="rId7"/>
          <a:srcRect t="1252" b="1252"/>
          <a:stretch>
            <a:fillRect/>
          </a:stretch>
        </p:blipFill>
        <p:spPr>
          <a:prstGeom prst="rect">
            <a:avLst/>
          </a:prstGeom>
        </p:spPr>
      </p:pic>
    </p:spTree>
    <p:extLst>
      <p:ext uri="{BB962C8B-B14F-4D97-AF65-F5344CB8AC3E}">
        <p14:creationId xmlns:p14="http://schemas.microsoft.com/office/powerpoint/2010/main" val="33455873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7AD5A67C-8CDD-44A6-EA1F-260C9D97E717}"/>
              </a:ext>
            </a:extLst>
          </p:cNvPr>
          <p:cNvSpPr>
            <a:spLocks noGrp="1"/>
          </p:cNvSpPr>
          <p:nvPr>
            <p:ph type="body" sz="quarter" idx="26"/>
          </p:nvPr>
        </p:nvSpPr>
        <p:spPr/>
        <p:txBody>
          <a:bodyPr/>
          <a:lstStyle/>
          <a:p>
            <a:r>
              <a:rPr lang="zh-CN" altLang="en-US" dirty="0"/>
              <a:t>西南天然气制</a:t>
            </a:r>
            <a:r>
              <a:rPr lang="en-US" altLang="zh-CN" dirty="0" err="1"/>
              <a:t>i</a:t>
            </a:r>
            <a:r>
              <a:rPr lang="zh-CN" altLang="en-US" dirty="0"/>
              <a:t>甲醇利润</a:t>
            </a:r>
          </a:p>
        </p:txBody>
      </p:sp>
      <p:sp>
        <p:nvSpPr>
          <p:cNvPr id="10" name="文本占位符 9">
            <a:extLst>
              <a:ext uri="{FF2B5EF4-FFF2-40B4-BE49-F238E27FC236}">
                <a16:creationId xmlns:a16="http://schemas.microsoft.com/office/drawing/2014/main" id="{D7BD11C2-9112-FF98-1C37-DEC7741D4E8F}"/>
              </a:ext>
            </a:extLst>
          </p:cNvPr>
          <p:cNvSpPr>
            <a:spLocks noGrp="1"/>
          </p:cNvSpPr>
          <p:nvPr>
            <p:ph type="body" sz="quarter" idx="42"/>
          </p:nvPr>
        </p:nvSpPr>
        <p:spPr/>
        <p:txBody>
          <a:bodyPr/>
          <a:lstStyle/>
          <a:p>
            <a:r>
              <a:rPr lang="zh-CN" altLang="en-US" dirty="0"/>
              <a:t>内蒙古煤制甲醇利润</a:t>
            </a:r>
          </a:p>
        </p:txBody>
      </p:sp>
      <p:sp>
        <p:nvSpPr>
          <p:cNvPr id="11" name="标题 10">
            <a:extLst>
              <a:ext uri="{FF2B5EF4-FFF2-40B4-BE49-F238E27FC236}">
                <a16:creationId xmlns:a16="http://schemas.microsoft.com/office/drawing/2014/main" id="{98BAC4EC-082A-E79B-4068-C20ADAF053C6}"/>
              </a:ext>
            </a:extLst>
          </p:cNvPr>
          <p:cNvSpPr>
            <a:spLocks noGrp="1"/>
          </p:cNvSpPr>
          <p:nvPr>
            <p:ph type="title"/>
          </p:nvPr>
        </p:nvSpPr>
        <p:spPr/>
        <p:txBody>
          <a:bodyPr/>
          <a:lstStyle/>
          <a:p>
            <a:r>
              <a:rPr lang="zh-CN" altLang="en-US" dirty="0"/>
              <a:t>成本利润</a:t>
            </a:r>
          </a:p>
        </p:txBody>
      </p:sp>
      <p:sp>
        <p:nvSpPr>
          <p:cNvPr id="25" name="文本占位符 24">
            <a:extLst>
              <a:ext uri="{FF2B5EF4-FFF2-40B4-BE49-F238E27FC236}">
                <a16:creationId xmlns:a16="http://schemas.microsoft.com/office/drawing/2014/main" id="{D81A181D-1EE0-7C2F-988B-D83D66B5B49A}"/>
              </a:ext>
            </a:extLst>
          </p:cNvPr>
          <p:cNvSpPr>
            <a:spLocks noGrp="1"/>
          </p:cNvSpPr>
          <p:nvPr>
            <p:ph type="body" sz="quarter" idx="40"/>
          </p:nvPr>
        </p:nvSpPr>
        <p:spPr>
          <a:xfrm>
            <a:off x="587069" y="791094"/>
            <a:ext cx="5040000" cy="228972"/>
          </a:xfrm>
        </p:spPr>
        <p:txBody>
          <a:bodyPr/>
          <a:lstStyle/>
          <a:p>
            <a:r>
              <a:rPr lang="zh-CN" altLang="en-US" dirty="0"/>
              <a:t>甲醇生产成本</a:t>
            </a:r>
          </a:p>
          <a:p>
            <a:endParaRPr lang="zh-CN" altLang="en-US" dirty="0"/>
          </a:p>
        </p:txBody>
      </p:sp>
      <p:sp>
        <p:nvSpPr>
          <p:cNvPr id="28" name="文本占位符 7">
            <a:extLst>
              <a:ext uri="{FF2B5EF4-FFF2-40B4-BE49-F238E27FC236}">
                <a16:creationId xmlns:a16="http://schemas.microsoft.com/office/drawing/2014/main" id="{BCF628E9-28F0-ECC0-65A5-5D4B6FF4424C}"/>
              </a:ext>
            </a:extLst>
          </p:cNvPr>
          <p:cNvSpPr txBox="1">
            <a:spLocks/>
          </p:cNvSpPr>
          <p:nvPr/>
        </p:nvSpPr>
        <p:spPr>
          <a:xfrm>
            <a:off x="6480371" y="3519194"/>
            <a:ext cx="5040000" cy="228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zh-CN" altLang="en-US" dirty="0"/>
          </a:p>
        </p:txBody>
      </p:sp>
      <p:pic>
        <p:nvPicPr>
          <p:cNvPr id="6" name="图片占位符 5">
            <a:extLst>
              <a:ext uri="{FF2B5EF4-FFF2-40B4-BE49-F238E27FC236}">
                <a16:creationId xmlns:a16="http://schemas.microsoft.com/office/drawing/2014/main" id="{C468489A-8747-FC5F-048E-A2224F8E2CCD}"/>
              </a:ext>
            </a:extLst>
          </p:cNvPr>
          <p:cNvPicPr>
            <a:picLocks noGrp="1" noChangeAspect="1"/>
          </p:cNvPicPr>
          <p:nvPr>
            <p:ph type="pic" sz="quarter" idx="41"/>
          </p:nvPr>
        </p:nvPicPr>
        <p:blipFill>
          <a:blip r:embed="rId2"/>
          <a:srcRect t="1016" b="1016"/>
          <a:stretch>
            <a:fillRect/>
          </a:stretch>
        </p:blipFill>
        <p:spPr>
          <a:prstGeom prst="rect">
            <a:avLst/>
          </a:prstGeom>
        </p:spPr>
      </p:pic>
      <p:pic>
        <p:nvPicPr>
          <p:cNvPr id="16" name="图片占位符 15">
            <a:extLst>
              <a:ext uri="{FF2B5EF4-FFF2-40B4-BE49-F238E27FC236}">
                <a16:creationId xmlns:a16="http://schemas.microsoft.com/office/drawing/2014/main" id="{987A5CEF-7DE2-7ACE-855D-28B081D5C452}"/>
              </a:ext>
            </a:extLst>
          </p:cNvPr>
          <p:cNvPicPr>
            <a:picLocks noGrp="1" noChangeAspect="1"/>
          </p:cNvPicPr>
          <p:nvPr>
            <p:ph type="pic" sz="quarter" idx="34"/>
          </p:nvPr>
        </p:nvPicPr>
        <p:blipFill>
          <a:blip r:embed="rId3"/>
          <a:srcRect l="7" r="7"/>
          <a:stretch>
            <a:fillRect/>
          </a:stretch>
        </p:blipFill>
        <p:spPr>
          <a:prstGeom prst="rect">
            <a:avLst/>
          </a:prstGeom>
        </p:spPr>
      </p:pic>
      <p:pic>
        <p:nvPicPr>
          <p:cNvPr id="17" name="图片 16">
            <a:extLst>
              <a:ext uri="{FF2B5EF4-FFF2-40B4-BE49-F238E27FC236}">
                <a16:creationId xmlns:a16="http://schemas.microsoft.com/office/drawing/2014/main" id="{FF70C0F2-BF97-F097-3A8F-B6CF9E84814E}"/>
              </a:ext>
            </a:extLst>
          </p:cNvPr>
          <p:cNvPicPr>
            <a:picLocks noChangeAspect="1"/>
          </p:cNvPicPr>
          <p:nvPr/>
        </p:nvPicPr>
        <p:blipFill>
          <a:blip r:embed="rId4"/>
          <a:stretch>
            <a:fillRect/>
          </a:stretch>
        </p:blipFill>
        <p:spPr>
          <a:xfrm>
            <a:off x="841294" y="941408"/>
            <a:ext cx="4785775" cy="2408129"/>
          </a:xfrm>
          <a:prstGeom prst="rect">
            <a:avLst/>
          </a:prstGeom>
        </p:spPr>
      </p:pic>
    </p:spTree>
    <p:extLst>
      <p:ext uri="{BB962C8B-B14F-4D97-AF65-F5344CB8AC3E}">
        <p14:creationId xmlns:p14="http://schemas.microsoft.com/office/powerpoint/2010/main" val="28770523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95DC3-F681-A25E-94C4-793F585D7487}"/>
            </a:ext>
          </a:extLst>
        </p:cNvPr>
        <p:cNvGrpSpPr/>
        <p:nvPr/>
      </p:nvGrpSpPr>
      <p:grpSpPr>
        <a:xfrm>
          <a:off x="0" y="0"/>
          <a:ext cx="0" cy="0"/>
          <a:chOff x="0" y="0"/>
          <a:chExt cx="0" cy="0"/>
        </a:xfrm>
      </p:grpSpPr>
      <p:sp>
        <p:nvSpPr>
          <p:cNvPr id="46081" name="文本占位符 1">
            <a:extLst>
              <a:ext uri="{FF2B5EF4-FFF2-40B4-BE49-F238E27FC236}">
                <a16:creationId xmlns:a16="http://schemas.microsoft.com/office/drawing/2014/main" id="{721C397F-DDAF-7958-F5B7-D65EAF36CFA9}"/>
              </a:ext>
            </a:extLst>
          </p:cNvPr>
          <p:cNvSpPr>
            <a:spLocks noGrp="1"/>
          </p:cNvSpPr>
          <p:nvPr>
            <p:ph type="body" sz="quarter" idx="30"/>
          </p:nvPr>
        </p:nvSpPr>
        <p:spPr>
          <a:xfrm>
            <a:off x="1905000" y="1470025"/>
            <a:ext cx="1419225" cy="368300"/>
          </a:xfrm>
          <a:noFill/>
          <a:ln>
            <a:noFill/>
          </a:ln>
        </p:spPr>
        <p:txBody>
          <a:bodyPr anchor="t" anchorCtr="0"/>
          <a:lstStyle/>
          <a:p>
            <a:pPr defTabSz="914400">
              <a:buClrTx/>
              <a:buSzTx/>
            </a:pPr>
            <a:r>
              <a:rPr lang="zh-CN" altLang="en-US" kern="1200" dirty="0">
                <a:latin typeface="+mn-lt"/>
                <a:ea typeface="+mn-ea"/>
                <a:cs typeface="+mn-cs"/>
              </a:rPr>
              <a:t>供应</a:t>
            </a:r>
          </a:p>
        </p:txBody>
      </p:sp>
      <p:sp>
        <p:nvSpPr>
          <p:cNvPr id="46082" name="文本占位符 2">
            <a:extLst>
              <a:ext uri="{FF2B5EF4-FFF2-40B4-BE49-F238E27FC236}">
                <a16:creationId xmlns:a16="http://schemas.microsoft.com/office/drawing/2014/main" id="{9381953B-3E7E-FE01-1C16-65369233A44C}"/>
              </a:ext>
            </a:extLst>
          </p:cNvPr>
          <p:cNvSpPr>
            <a:spLocks noGrp="1"/>
          </p:cNvSpPr>
          <p:nvPr>
            <p:ph type="body" sz="quarter" idx="33"/>
          </p:nvPr>
        </p:nvSpPr>
        <p:spPr>
          <a:xfrm>
            <a:off x="1905000" y="3822700"/>
            <a:ext cx="1419225" cy="368300"/>
          </a:xfrm>
          <a:noFill/>
          <a:ln>
            <a:noFill/>
          </a:ln>
        </p:spPr>
        <p:txBody>
          <a:bodyPr anchor="t" anchorCtr="0"/>
          <a:lstStyle/>
          <a:p>
            <a:pPr defTabSz="914400">
              <a:buClrTx/>
              <a:buSzTx/>
            </a:pPr>
            <a:r>
              <a:rPr lang="zh-CN" altLang="en-US" kern="1200" dirty="0">
                <a:latin typeface="+mn-lt"/>
                <a:ea typeface="+mn-ea"/>
                <a:cs typeface="+mn-cs"/>
              </a:rPr>
              <a:t>库存</a:t>
            </a:r>
          </a:p>
        </p:txBody>
      </p:sp>
      <p:sp>
        <p:nvSpPr>
          <p:cNvPr id="46083" name="文本占位符 3">
            <a:extLst>
              <a:ext uri="{FF2B5EF4-FFF2-40B4-BE49-F238E27FC236}">
                <a16:creationId xmlns:a16="http://schemas.microsoft.com/office/drawing/2014/main" id="{50867E76-7ABD-73DB-D9DF-8616A6420CC7}"/>
              </a:ext>
            </a:extLst>
          </p:cNvPr>
          <p:cNvSpPr>
            <a:spLocks noGrp="1"/>
          </p:cNvSpPr>
          <p:nvPr>
            <p:ph type="body" sz="quarter" idx="34"/>
          </p:nvPr>
        </p:nvSpPr>
        <p:spPr>
          <a:xfrm>
            <a:off x="1936750" y="4619625"/>
            <a:ext cx="1420813" cy="369888"/>
          </a:xfrm>
          <a:noFill/>
          <a:ln>
            <a:noFill/>
          </a:ln>
        </p:spPr>
        <p:txBody>
          <a:bodyPr anchor="t" anchorCtr="0"/>
          <a:lstStyle/>
          <a:p>
            <a:pPr defTabSz="914400">
              <a:buClrTx/>
              <a:buSzTx/>
            </a:pPr>
            <a:r>
              <a:rPr lang="zh-CN" altLang="en-US" kern="1200" dirty="0">
                <a:latin typeface="+mn-lt"/>
                <a:ea typeface="+mn-ea"/>
                <a:cs typeface="+mn-cs"/>
              </a:rPr>
              <a:t>总结</a:t>
            </a:r>
          </a:p>
        </p:txBody>
      </p:sp>
      <p:sp>
        <p:nvSpPr>
          <p:cNvPr id="46084" name="文本占位符 4">
            <a:extLst>
              <a:ext uri="{FF2B5EF4-FFF2-40B4-BE49-F238E27FC236}">
                <a16:creationId xmlns:a16="http://schemas.microsoft.com/office/drawing/2014/main" id="{66485211-C0ED-B027-640A-9167D37A36A5}"/>
              </a:ext>
            </a:extLst>
          </p:cNvPr>
          <p:cNvSpPr>
            <a:spLocks noGrp="1"/>
          </p:cNvSpPr>
          <p:nvPr>
            <p:ph type="body" sz="quarter" idx="35"/>
          </p:nvPr>
        </p:nvSpPr>
        <p:spPr>
          <a:xfrm>
            <a:off x="1936750" y="5400675"/>
            <a:ext cx="1420813" cy="369888"/>
          </a:xfrm>
          <a:noFill/>
          <a:ln>
            <a:noFill/>
          </a:ln>
        </p:spPr>
        <p:txBody>
          <a:bodyPr anchor="t" anchorCtr="0"/>
          <a:lstStyle/>
          <a:p>
            <a:pPr defTabSz="914400">
              <a:buClrTx/>
              <a:buSzTx/>
            </a:pPr>
            <a:r>
              <a:rPr lang="zh-CN" altLang="en-US" kern="1200" dirty="0">
                <a:latin typeface="+mn-lt"/>
                <a:ea typeface="+mn-ea"/>
                <a:cs typeface="+mn-cs"/>
              </a:rPr>
              <a:t>风险</a:t>
            </a:r>
          </a:p>
        </p:txBody>
      </p:sp>
      <p:sp>
        <p:nvSpPr>
          <p:cNvPr id="46085" name="文本占位符 5">
            <a:extLst>
              <a:ext uri="{FF2B5EF4-FFF2-40B4-BE49-F238E27FC236}">
                <a16:creationId xmlns:a16="http://schemas.microsoft.com/office/drawing/2014/main" id="{E1A42742-1764-F010-ED7A-A3BEBC81C828}"/>
              </a:ext>
            </a:extLst>
          </p:cNvPr>
          <p:cNvSpPr>
            <a:spLocks noGrp="1"/>
          </p:cNvSpPr>
          <p:nvPr>
            <p:ph type="body" sz="quarter" idx="36"/>
          </p:nvPr>
        </p:nvSpPr>
        <p:spPr>
          <a:xfrm>
            <a:off x="1927225" y="3036888"/>
            <a:ext cx="1420813" cy="369887"/>
          </a:xfrm>
          <a:noFill/>
          <a:ln>
            <a:noFill/>
          </a:ln>
        </p:spPr>
        <p:txBody>
          <a:bodyPr anchor="t" anchorCtr="0"/>
          <a:lstStyle/>
          <a:p>
            <a:pPr defTabSz="914400">
              <a:buClrTx/>
              <a:buSzTx/>
            </a:pPr>
            <a:r>
              <a:rPr lang="zh-CN" altLang="en-US" kern="1200" dirty="0">
                <a:latin typeface="+mn-lt"/>
                <a:ea typeface="+mn-ea"/>
                <a:cs typeface="+mn-cs"/>
              </a:rPr>
              <a:t>价差</a:t>
            </a:r>
          </a:p>
        </p:txBody>
      </p:sp>
      <p:sp>
        <p:nvSpPr>
          <p:cNvPr id="46086" name="文本占位符 6">
            <a:extLst>
              <a:ext uri="{FF2B5EF4-FFF2-40B4-BE49-F238E27FC236}">
                <a16:creationId xmlns:a16="http://schemas.microsoft.com/office/drawing/2014/main" id="{CCE971FE-6AB1-E2DE-0066-27035C950CC3}"/>
              </a:ext>
            </a:extLst>
          </p:cNvPr>
          <p:cNvSpPr>
            <a:spLocks noGrp="1"/>
          </p:cNvSpPr>
          <p:nvPr>
            <p:ph type="body" sz="quarter" idx="37"/>
          </p:nvPr>
        </p:nvSpPr>
        <p:spPr>
          <a:xfrm>
            <a:off x="1936750" y="2276475"/>
            <a:ext cx="1420813" cy="369888"/>
          </a:xfrm>
          <a:noFill/>
          <a:ln>
            <a:noFill/>
          </a:ln>
        </p:spPr>
        <p:txBody>
          <a:bodyPr anchor="t" anchorCtr="0"/>
          <a:lstStyle/>
          <a:p>
            <a:pPr defTabSz="914400">
              <a:buClrTx/>
              <a:buSzTx/>
            </a:pPr>
            <a:r>
              <a:rPr lang="zh-CN" altLang="en-US" kern="1200" dirty="0">
                <a:latin typeface="+mn-lt"/>
                <a:ea typeface="+mn-ea"/>
                <a:cs typeface="+mn-cs"/>
              </a:rPr>
              <a:t>需求</a:t>
            </a:r>
          </a:p>
        </p:txBody>
      </p:sp>
      <p:sp>
        <p:nvSpPr>
          <p:cNvPr id="46087" name="文本占位符 7">
            <a:extLst>
              <a:ext uri="{FF2B5EF4-FFF2-40B4-BE49-F238E27FC236}">
                <a16:creationId xmlns:a16="http://schemas.microsoft.com/office/drawing/2014/main" id="{779837AB-5B29-D6D3-216D-4334AF5B3342}"/>
              </a:ext>
            </a:extLst>
          </p:cNvPr>
          <p:cNvSpPr>
            <a:spLocks noGrp="1"/>
          </p:cNvSpPr>
          <p:nvPr>
            <p:ph type="body" sz="quarter" idx="19"/>
          </p:nvPr>
        </p:nvSpPr>
        <p:spPr>
          <a:xfrm>
            <a:off x="3582986" y="1383506"/>
            <a:ext cx="7320365" cy="806450"/>
          </a:xfrm>
          <a:noFill/>
          <a:ln>
            <a:noFill/>
          </a:ln>
        </p:spPr>
        <p:txBody>
          <a:bodyPr anchor="t" anchorCtr="0"/>
          <a:lstStyle/>
          <a:p>
            <a:r>
              <a:rPr lang="zh-CN" altLang="en-US" b="0" i="0" dirty="0">
                <a:solidFill>
                  <a:srgbClr val="000000"/>
                </a:solidFill>
                <a:effectLst/>
                <a:latin typeface="微软雅黑" panose="020B0503020204020204" pitchFamily="34" charset="-122"/>
                <a:ea typeface="微软雅黑" panose="020B0503020204020204" pitchFamily="34" charset="-122"/>
              </a:rPr>
              <a:t>本周国内聚丙烯产量</a:t>
            </a:r>
            <a:r>
              <a:rPr lang="en-US" altLang="zh-CN" b="0" i="0" dirty="0">
                <a:solidFill>
                  <a:srgbClr val="000000"/>
                </a:solidFill>
                <a:effectLst/>
                <a:latin typeface="微软雅黑" panose="020B0503020204020204" pitchFamily="34" charset="-122"/>
                <a:ea typeface="微软雅黑" panose="020B0503020204020204" pitchFamily="34" charset="-122"/>
              </a:rPr>
              <a:t>80.88</a:t>
            </a:r>
            <a:r>
              <a:rPr lang="zh-CN" altLang="en-US" b="0" i="0" dirty="0">
                <a:solidFill>
                  <a:srgbClr val="000000"/>
                </a:solidFill>
                <a:effectLst/>
                <a:latin typeface="微软雅黑" panose="020B0503020204020204" pitchFamily="34" charset="-122"/>
                <a:ea typeface="微软雅黑" panose="020B0503020204020204" pitchFamily="34" charset="-122"/>
              </a:rPr>
              <a:t>万吨，相较上周的</a:t>
            </a:r>
            <a:r>
              <a:rPr lang="en-US" altLang="zh-CN" b="0" i="0" dirty="0">
                <a:solidFill>
                  <a:srgbClr val="000000"/>
                </a:solidFill>
                <a:effectLst/>
                <a:latin typeface="微软雅黑" panose="020B0503020204020204" pitchFamily="34" charset="-122"/>
                <a:ea typeface="微软雅黑" panose="020B0503020204020204" pitchFamily="34" charset="-122"/>
              </a:rPr>
              <a:t>78.63</a:t>
            </a:r>
            <a:r>
              <a:rPr lang="zh-CN" altLang="en-US" b="0" i="0" dirty="0">
                <a:solidFill>
                  <a:srgbClr val="000000"/>
                </a:solidFill>
                <a:effectLst/>
                <a:latin typeface="微软雅黑" panose="020B0503020204020204" pitchFamily="34" charset="-122"/>
                <a:ea typeface="微软雅黑" panose="020B0503020204020204" pitchFamily="34" charset="-122"/>
              </a:rPr>
              <a:t>万吨增加</a:t>
            </a:r>
            <a:r>
              <a:rPr lang="en-US" altLang="zh-CN" b="0" i="0" dirty="0">
                <a:solidFill>
                  <a:srgbClr val="000000"/>
                </a:solidFill>
                <a:effectLst/>
                <a:latin typeface="微软雅黑" panose="020B0503020204020204" pitchFamily="34" charset="-122"/>
                <a:ea typeface="微软雅黑" panose="020B0503020204020204" pitchFamily="34" charset="-122"/>
              </a:rPr>
              <a:t>2.25</a:t>
            </a:r>
            <a:r>
              <a:rPr lang="zh-CN" altLang="en-US" b="0" i="0" dirty="0">
                <a:solidFill>
                  <a:srgbClr val="000000"/>
                </a:solidFill>
                <a:effectLst/>
                <a:latin typeface="微软雅黑" panose="020B0503020204020204" pitchFamily="34" charset="-122"/>
                <a:ea typeface="微软雅黑" panose="020B0503020204020204" pitchFamily="34" charset="-122"/>
              </a:rPr>
              <a:t>万吨，涨幅</a:t>
            </a:r>
            <a:r>
              <a:rPr lang="en-US" altLang="zh-CN" b="0" i="0" dirty="0">
                <a:solidFill>
                  <a:srgbClr val="000000"/>
                </a:solidFill>
                <a:effectLst/>
                <a:latin typeface="微软雅黑" panose="020B0503020204020204" pitchFamily="34" charset="-122"/>
                <a:ea typeface="微软雅黑" panose="020B0503020204020204" pitchFamily="34" charset="-122"/>
              </a:rPr>
              <a:t>2.86%</a:t>
            </a:r>
            <a:r>
              <a:rPr lang="zh-CN" altLang="en-US" b="0" i="0" dirty="0">
                <a:solidFill>
                  <a:srgbClr val="000000"/>
                </a:solidFill>
                <a:effectLst/>
                <a:latin typeface="微软雅黑" panose="020B0503020204020204" pitchFamily="34" charset="-122"/>
                <a:ea typeface="微软雅黑" panose="020B0503020204020204" pitchFamily="34" charset="-122"/>
              </a:rPr>
              <a:t>；相较去年同期的</a:t>
            </a:r>
            <a:r>
              <a:rPr lang="en-US" altLang="zh-CN" b="0" i="0" dirty="0">
                <a:solidFill>
                  <a:srgbClr val="000000"/>
                </a:solidFill>
                <a:effectLst/>
                <a:latin typeface="微软雅黑" panose="020B0503020204020204" pitchFamily="34" charset="-122"/>
                <a:ea typeface="微软雅黑" panose="020B0503020204020204" pitchFamily="34" charset="-122"/>
              </a:rPr>
              <a:t>69.23</a:t>
            </a:r>
            <a:r>
              <a:rPr lang="zh-CN" altLang="en-US" b="0" i="0" dirty="0">
                <a:solidFill>
                  <a:srgbClr val="000000"/>
                </a:solidFill>
                <a:effectLst/>
                <a:latin typeface="微软雅黑" panose="020B0503020204020204" pitchFamily="34" charset="-122"/>
                <a:ea typeface="微软雅黑" panose="020B0503020204020204" pitchFamily="34" charset="-122"/>
              </a:rPr>
              <a:t>万吨增加</a:t>
            </a:r>
            <a:r>
              <a:rPr lang="en-US" altLang="zh-CN" b="0" i="0" dirty="0">
                <a:solidFill>
                  <a:srgbClr val="000000"/>
                </a:solidFill>
                <a:effectLst/>
                <a:latin typeface="微软雅黑" panose="020B0503020204020204" pitchFamily="34" charset="-122"/>
                <a:ea typeface="微软雅黑" panose="020B0503020204020204" pitchFamily="34" charset="-122"/>
              </a:rPr>
              <a:t>11.65</a:t>
            </a:r>
            <a:r>
              <a:rPr lang="zh-CN" altLang="en-US" b="0" i="0" dirty="0">
                <a:solidFill>
                  <a:srgbClr val="000000"/>
                </a:solidFill>
                <a:effectLst/>
                <a:latin typeface="微软雅黑" panose="020B0503020204020204" pitchFamily="34" charset="-122"/>
                <a:ea typeface="微软雅黑" panose="020B0503020204020204" pitchFamily="34" charset="-122"/>
              </a:rPr>
              <a:t>万吨，涨幅</a:t>
            </a:r>
            <a:r>
              <a:rPr lang="en-US" altLang="zh-CN" b="0" i="0" dirty="0">
                <a:solidFill>
                  <a:srgbClr val="000000"/>
                </a:solidFill>
                <a:effectLst/>
                <a:latin typeface="微软雅黑" panose="020B0503020204020204" pitchFamily="34" charset="-122"/>
                <a:ea typeface="微软雅黑" panose="020B0503020204020204" pitchFamily="34" charset="-122"/>
              </a:rPr>
              <a:t>16.83%</a:t>
            </a:r>
            <a:r>
              <a:rPr lang="zh-CN" altLang="en-US" b="0" i="0" dirty="0">
                <a:solidFill>
                  <a:srgbClr val="000000"/>
                </a:solidFill>
                <a:effectLst/>
                <a:latin typeface="微软雅黑" panose="020B0503020204020204" pitchFamily="34" charset="-122"/>
                <a:ea typeface="微软雅黑" panose="020B0503020204020204" pitchFamily="34" charset="-122"/>
              </a:rPr>
              <a:t>。大榭石化二期二线</a:t>
            </a:r>
            <a:r>
              <a:rPr lang="en-US" altLang="zh-CN" b="0" i="0" dirty="0">
                <a:solidFill>
                  <a:srgbClr val="000000"/>
                </a:solidFill>
                <a:effectLst/>
                <a:latin typeface="微软雅黑" panose="020B0503020204020204" pitchFamily="34" charset="-122"/>
                <a:ea typeface="微软雅黑" panose="020B0503020204020204" pitchFamily="34" charset="-122"/>
              </a:rPr>
              <a:t>45</a:t>
            </a:r>
            <a:r>
              <a:rPr lang="zh-CN" altLang="en-US" b="0" i="0" dirty="0">
                <a:solidFill>
                  <a:srgbClr val="000000"/>
                </a:solidFill>
                <a:effectLst/>
                <a:latin typeface="微软雅黑" panose="020B0503020204020204" pitchFamily="34" charset="-122"/>
                <a:ea typeface="微软雅黑" panose="020B0503020204020204" pitchFamily="34" charset="-122"/>
              </a:rPr>
              <a:t>万吨</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年新装置投产</a:t>
            </a:r>
          </a:p>
        </p:txBody>
      </p:sp>
      <p:sp>
        <p:nvSpPr>
          <p:cNvPr id="46088" name="文本占位符 8">
            <a:extLst>
              <a:ext uri="{FF2B5EF4-FFF2-40B4-BE49-F238E27FC236}">
                <a16:creationId xmlns:a16="http://schemas.microsoft.com/office/drawing/2014/main" id="{01930E9F-B2DA-6E39-AB8E-01E3C982FBA6}"/>
              </a:ext>
            </a:extLst>
          </p:cNvPr>
          <p:cNvSpPr>
            <a:spLocks noGrp="1"/>
          </p:cNvSpPr>
          <p:nvPr>
            <p:ph type="body" sz="quarter" idx="38"/>
          </p:nvPr>
        </p:nvSpPr>
        <p:spPr>
          <a:xfrm>
            <a:off x="3616325" y="2073275"/>
            <a:ext cx="7056438" cy="703263"/>
          </a:xfrm>
          <a:noFill/>
          <a:ln>
            <a:noFill/>
          </a:ln>
        </p:spPr>
        <p:txBody>
          <a:bodyPr anchor="t" anchorCtr="0"/>
          <a:lstStyle/>
          <a:p>
            <a:r>
              <a:rPr lang="zh-CN" altLang="en-US" kern="1200" dirty="0">
                <a:latin typeface="+mn-lt"/>
                <a:ea typeface="+mn-ea"/>
                <a:cs typeface="+mn-cs"/>
              </a:rPr>
              <a:t>聚丙烯下游行业开工上涨</a:t>
            </a:r>
            <a:r>
              <a:rPr lang="en-US" altLang="zh-CN" kern="1200" dirty="0">
                <a:latin typeface="+mn-lt"/>
                <a:ea typeface="+mn-ea"/>
                <a:cs typeface="+mn-cs"/>
              </a:rPr>
              <a:t>0.21</a:t>
            </a:r>
            <a:r>
              <a:rPr lang="zh-CN" altLang="en-US" kern="1200" dirty="0">
                <a:latin typeface="+mn-lt"/>
                <a:ea typeface="+mn-ea"/>
                <a:cs typeface="+mn-cs"/>
              </a:rPr>
              <a:t>个百分点至</a:t>
            </a:r>
            <a:r>
              <a:rPr lang="en-US" altLang="zh-CN" kern="1200" dirty="0">
                <a:latin typeface="+mn-lt"/>
                <a:ea typeface="+mn-ea"/>
                <a:cs typeface="+mn-cs"/>
              </a:rPr>
              <a:t>49.74%</a:t>
            </a:r>
            <a:r>
              <a:rPr lang="zh-CN" altLang="en-US" kern="1200" dirty="0">
                <a:latin typeface="+mn-lt"/>
                <a:ea typeface="+mn-ea"/>
                <a:cs typeface="+mn-cs"/>
              </a:rPr>
              <a:t>。</a:t>
            </a:r>
            <a:r>
              <a:rPr lang="zh-CN" altLang="en-US" b="0" i="0" dirty="0">
                <a:solidFill>
                  <a:srgbClr val="000000"/>
                </a:solidFill>
                <a:effectLst/>
                <a:latin typeface="微软雅黑" panose="020B0503020204020204" pitchFamily="34" charset="-122"/>
                <a:ea typeface="微软雅黑" panose="020B0503020204020204" pitchFamily="34" charset="-122"/>
              </a:rPr>
              <a:t>塑编样本企业（</a:t>
            </a:r>
            <a:r>
              <a:rPr lang="en-US" altLang="zh-CN" b="0" i="0" dirty="0">
                <a:solidFill>
                  <a:srgbClr val="000000"/>
                </a:solidFill>
                <a:effectLst/>
                <a:latin typeface="微软雅黑" panose="020B0503020204020204" pitchFamily="34" charset="-122"/>
                <a:ea typeface="微软雅黑" panose="020B0503020204020204" pitchFamily="34" charset="-122"/>
              </a:rPr>
              <a:t>50</a:t>
            </a:r>
            <a:r>
              <a:rPr lang="zh-CN" altLang="en-US" b="0" i="0" dirty="0">
                <a:solidFill>
                  <a:srgbClr val="000000"/>
                </a:solidFill>
                <a:effectLst/>
                <a:latin typeface="微软雅黑" panose="020B0503020204020204" pitchFamily="34" charset="-122"/>
                <a:ea typeface="微软雅黑" panose="020B0503020204020204" pitchFamily="34" charset="-122"/>
              </a:rPr>
              <a:t>家）平均订单天数较上周</a:t>
            </a:r>
            <a:r>
              <a:rPr lang="en-US" altLang="zh-CN" b="0" i="0" dirty="0">
                <a:solidFill>
                  <a:srgbClr val="000000"/>
                </a:solidFill>
                <a:effectLst/>
                <a:latin typeface="微软雅黑" panose="020B0503020204020204" pitchFamily="34" charset="-122"/>
                <a:ea typeface="微软雅黑" panose="020B0503020204020204" pitchFamily="34" charset="-122"/>
              </a:rPr>
              <a:t>+0.87%</a:t>
            </a:r>
            <a:r>
              <a:rPr lang="zh-CN" altLang="en-US" b="0" i="0" dirty="0">
                <a:solidFill>
                  <a:srgbClr val="000000"/>
                </a:solidFill>
                <a:effectLst/>
                <a:latin typeface="微软雅黑" panose="020B0503020204020204" pitchFamily="34" charset="-122"/>
                <a:ea typeface="微软雅黑" panose="020B0503020204020204" pitchFamily="34" charset="-122"/>
              </a:rPr>
              <a:t>。</a:t>
            </a:r>
            <a:r>
              <a:rPr lang="en-US" altLang="zh-CN" b="0" i="0" dirty="0">
                <a:solidFill>
                  <a:srgbClr val="000000"/>
                </a:solidFill>
                <a:effectLst/>
                <a:latin typeface="微软雅黑" panose="020B0503020204020204" pitchFamily="34" charset="-122"/>
                <a:ea typeface="微软雅黑" panose="020B0503020204020204" pitchFamily="34" charset="-122"/>
              </a:rPr>
              <a:t>BOPP</a:t>
            </a:r>
            <a:r>
              <a:rPr lang="zh-CN" altLang="en-US" b="0" i="0" dirty="0">
                <a:solidFill>
                  <a:srgbClr val="000000"/>
                </a:solidFill>
                <a:effectLst/>
                <a:latin typeface="微软雅黑" panose="020B0503020204020204" pitchFamily="34" charset="-122"/>
                <a:ea typeface="微软雅黑" panose="020B0503020204020204" pitchFamily="34" charset="-122"/>
              </a:rPr>
              <a:t>样本订单天数较上期</a:t>
            </a:r>
            <a:r>
              <a:rPr lang="en-US" altLang="zh-CN" b="0" i="0" dirty="0">
                <a:solidFill>
                  <a:srgbClr val="000000"/>
                </a:solidFill>
                <a:effectLst/>
                <a:latin typeface="微软雅黑" panose="020B0503020204020204" pitchFamily="34" charset="-122"/>
                <a:ea typeface="微软雅黑" panose="020B0503020204020204" pitchFamily="34" charset="-122"/>
              </a:rPr>
              <a:t>-1.77%</a:t>
            </a:r>
            <a:r>
              <a:rPr lang="zh-CN" altLang="en-US" b="0" i="0" dirty="0">
                <a:solidFill>
                  <a:srgbClr val="000000"/>
                </a:solidFill>
                <a:effectLst/>
                <a:latin typeface="微软雅黑" panose="020B0503020204020204" pitchFamily="34" charset="-122"/>
                <a:ea typeface="微软雅黑" panose="020B0503020204020204" pitchFamily="34" charset="-122"/>
              </a:rPr>
              <a:t>。</a:t>
            </a:r>
            <a:endParaRPr kern="1200" dirty="0">
              <a:latin typeface="+mn-lt"/>
              <a:ea typeface="+mn-ea"/>
              <a:cs typeface="+mn-cs"/>
            </a:endParaRPr>
          </a:p>
        </p:txBody>
      </p:sp>
      <p:sp>
        <p:nvSpPr>
          <p:cNvPr id="46089" name="文本占位符 9">
            <a:extLst>
              <a:ext uri="{FF2B5EF4-FFF2-40B4-BE49-F238E27FC236}">
                <a16:creationId xmlns:a16="http://schemas.microsoft.com/office/drawing/2014/main" id="{108BB7B5-0B5D-AE28-A83F-17C5DA71AD66}"/>
              </a:ext>
            </a:extLst>
          </p:cNvPr>
          <p:cNvSpPr>
            <a:spLocks noGrp="1"/>
          </p:cNvSpPr>
          <p:nvPr>
            <p:ph type="body" sz="quarter" idx="39"/>
          </p:nvPr>
        </p:nvSpPr>
        <p:spPr>
          <a:xfrm>
            <a:off x="3683793" y="2910681"/>
            <a:ext cx="7085013" cy="641350"/>
          </a:xfrm>
          <a:noFill/>
          <a:ln>
            <a:noFill/>
          </a:ln>
        </p:spPr>
        <p:txBody>
          <a:bodyPr anchor="t" anchorCtr="0"/>
          <a:lstStyle/>
          <a:p>
            <a:pPr defTabSz="914400">
              <a:buClrTx/>
              <a:buSzTx/>
            </a:pPr>
            <a:r>
              <a:rPr lang="zh-CN" altLang="en-US" dirty="0"/>
              <a:t>除煤制烯烃外，其他不同成本来源利润均有小幅压缩，成本估值偏中性，整体没有因成本问题引发停车。</a:t>
            </a:r>
            <a:endParaRPr lang="zh-CN" altLang="en-US" kern="1200" dirty="0">
              <a:latin typeface="+mn-lt"/>
              <a:ea typeface="+mn-ea"/>
              <a:cs typeface="+mn-cs"/>
            </a:endParaRPr>
          </a:p>
        </p:txBody>
      </p:sp>
      <p:sp>
        <p:nvSpPr>
          <p:cNvPr id="46090" name="文本占位符 10">
            <a:extLst>
              <a:ext uri="{FF2B5EF4-FFF2-40B4-BE49-F238E27FC236}">
                <a16:creationId xmlns:a16="http://schemas.microsoft.com/office/drawing/2014/main" id="{6D694819-3BC6-2477-C73B-C431DD5859D2}"/>
              </a:ext>
            </a:extLst>
          </p:cNvPr>
          <p:cNvSpPr>
            <a:spLocks noGrp="1"/>
          </p:cNvSpPr>
          <p:nvPr>
            <p:ph type="body" sz="quarter" idx="40"/>
          </p:nvPr>
        </p:nvSpPr>
        <p:spPr>
          <a:xfrm>
            <a:off x="3616325" y="3604578"/>
            <a:ext cx="7524359" cy="806450"/>
          </a:xfrm>
          <a:noFill/>
          <a:ln>
            <a:noFill/>
          </a:ln>
        </p:spPr>
        <p:txBody>
          <a:bodyPr anchor="t" anchorCtr="0"/>
          <a:lstStyle/>
          <a:p>
            <a:pPr defTabSz="914400">
              <a:buClrTx/>
              <a:buSzTx/>
            </a:pPr>
            <a:r>
              <a:rPr lang="zh-CN" altLang="en-US" b="0" i="0" dirty="0">
                <a:solidFill>
                  <a:srgbClr val="000000"/>
                </a:solidFill>
                <a:effectLst/>
                <a:latin typeface="微软雅黑" panose="020B0503020204020204" pitchFamily="34" charset="-122"/>
                <a:ea typeface="微软雅黑" panose="020B0503020204020204" pitchFamily="34" charset="-122"/>
              </a:rPr>
              <a:t>聚丙烯商业库存总量在</a:t>
            </a:r>
            <a:r>
              <a:rPr lang="en-US" altLang="zh-CN" b="0" i="0" dirty="0">
                <a:solidFill>
                  <a:srgbClr val="000000"/>
                </a:solidFill>
                <a:effectLst/>
                <a:latin typeface="微软雅黑" panose="020B0503020204020204" pitchFamily="34" charset="-122"/>
                <a:ea typeface="微软雅黑" panose="020B0503020204020204" pitchFamily="34" charset="-122"/>
              </a:rPr>
              <a:t>76.70</a:t>
            </a:r>
            <a:r>
              <a:rPr lang="zh-CN" altLang="en-US" b="0" i="0" dirty="0">
                <a:solidFill>
                  <a:srgbClr val="000000"/>
                </a:solidFill>
                <a:effectLst/>
                <a:latin typeface="微软雅黑" panose="020B0503020204020204" pitchFamily="34" charset="-122"/>
                <a:ea typeface="微软雅黑" panose="020B0503020204020204" pitchFamily="34" charset="-122"/>
              </a:rPr>
              <a:t>万吨，较上期下跌</a:t>
            </a:r>
            <a:r>
              <a:rPr lang="en-US" altLang="zh-CN" b="0" i="0" dirty="0">
                <a:solidFill>
                  <a:srgbClr val="000000"/>
                </a:solidFill>
                <a:effectLst/>
                <a:latin typeface="微软雅黑" panose="020B0503020204020204" pitchFamily="34" charset="-122"/>
                <a:ea typeface="微软雅黑" panose="020B0503020204020204" pitchFamily="34" charset="-122"/>
              </a:rPr>
              <a:t>3.36</a:t>
            </a:r>
            <a:r>
              <a:rPr lang="zh-CN" altLang="en-US" b="0" i="0" dirty="0">
                <a:solidFill>
                  <a:srgbClr val="000000"/>
                </a:solidFill>
                <a:effectLst/>
                <a:latin typeface="微软雅黑" panose="020B0503020204020204" pitchFamily="34" charset="-122"/>
                <a:ea typeface="微软雅黑" panose="020B0503020204020204" pitchFamily="34" charset="-122"/>
              </a:rPr>
              <a:t>万吨，环比下跌</a:t>
            </a:r>
            <a:r>
              <a:rPr lang="en-US" altLang="zh-CN" b="0" i="0" dirty="0">
                <a:solidFill>
                  <a:srgbClr val="000000"/>
                </a:solidFill>
                <a:effectLst/>
                <a:latin typeface="微软雅黑" panose="020B0503020204020204" pitchFamily="34" charset="-122"/>
                <a:ea typeface="微软雅黑" panose="020B0503020204020204" pitchFamily="34" charset="-122"/>
              </a:rPr>
              <a:t>4.20%</a:t>
            </a:r>
            <a:r>
              <a:rPr lang="zh-CN" altLang="en-US" b="0" i="0" dirty="0">
                <a:solidFill>
                  <a:srgbClr val="000000"/>
                </a:solidFill>
                <a:effectLst/>
                <a:latin typeface="微软雅黑" panose="020B0503020204020204" pitchFamily="34" charset="-122"/>
                <a:ea typeface="微软雅黑" panose="020B0503020204020204" pitchFamily="34" charset="-122"/>
              </a:rPr>
              <a:t>，生产企业总库存环比跌</a:t>
            </a:r>
            <a:r>
              <a:rPr lang="en-US" altLang="zh-CN" b="0" i="0" dirty="0">
                <a:solidFill>
                  <a:srgbClr val="000000"/>
                </a:solidFill>
                <a:effectLst/>
                <a:latin typeface="微软雅黑" panose="020B0503020204020204" pitchFamily="34" charset="-122"/>
                <a:ea typeface="微软雅黑" panose="020B0503020204020204" pitchFamily="34" charset="-122"/>
              </a:rPr>
              <a:t>5.91%</a:t>
            </a:r>
            <a:r>
              <a:rPr lang="zh-CN" altLang="en-US" b="0" i="0" dirty="0">
                <a:solidFill>
                  <a:srgbClr val="000000"/>
                </a:solidFill>
                <a:effectLst/>
                <a:latin typeface="微软雅黑" panose="020B0503020204020204" pitchFamily="34" charset="-122"/>
                <a:ea typeface="微软雅黑" panose="020B0503020204020204" pitchFamily="34" charset="-122"/>
              </a:rPr>
              <a:t>；样本贸易商库存环比跌</a:t>
            </a:r>
            <a:r>
              <a:rPr lang="en-US" altLang="zh-CN" b="0" i="0" dirty="0">
                <a:solidFill>
                  <a:srgbClr val="000000"/>
                </a:solidFill>
                <a:effectLst/>
                <a:latin typeface="微软雅黑" panose="020B0503020204020204" pitchFamily="34" charset="-122"/>
                <a:ea typeface="微软雅黑" panose="020B0503020204020204" pitchFamily="34" charset="-122"/>
              </a:rPr>
              <a:t>1.82%</a:t>
            </a:r>
            <a:r>
              <a:rPr lang="zh-CN" altLang="en-US" b="0" i="0" dirty="0">
                <a:solidFill>
                  <a:srgbClr val="000000"/>
                </a:solidFill>
                <a:effectLst/>
                <a:latin typeface="微软雅黑" panose="020B0503020204020204" pitchFamily="34" charset="-122"/>
                <a:ea typeface="微软雅黑" panose="020B0503020204020204" pitchFamily="34" charset="-122"/>
              </a:rPr>
              <a:t>，样本港口仓库库存环比涨</a:t>
            </a:r>
            <a:r>
              <a:rPr lang="en-US" altLang="zh-CN" b="0" i="0" dirty="0">
                <a:solidFill>
                  <a:srgbClr val="000000"/>
                </a:solidFill>
                <a:effectLst/>
                <a:latin typeface="微软雅黑" panose="020B0503020204020204" pitchFamily="34" charset="-122"/>
                <a:ea typeface="微软雅黑" panose="020B0503020204020204" pitchFamily="34" charset="-122"/>
              </a:rPr>
              <a:t>5.79%</a:t>
            </a:r>
            <a:r>
              <a:rPr lang="zh-CN" altLang="en-US" b="0" i="0" dirty="0">
                <a:solidFill>
                  <a:srgbClr val="000000"/>
                </a:solidFill>
                <a:effectLst/>
                <a:latin typeface="微软雅黑" panose="020B0503020204020204" pitchFamily="34" charset="-122"/>
                <a:ea typeface="微软雅黑" panose="020B0503020204020204" pitchFamily="34" charset="-122"/>
              </a:rPr>
              <a:t>。分品种库存来看，拉丝级库存环比跌</a:t>
            </a:r>
            <a:r>
              <a:rPr lang="en-US" altLang="zh-CN" b="0" i="0" dirty="0">
                <a:solidFill>
                  <a:srgbClr val="000000"/>
                </a:solidFill>
                <a:effectLst/>
                <a:latin typeface="微软雅黑" panose="020B0503020204020204" pitchFamily="34" charset="-122"/>
                <a:ea typeface="微软雅黑" panose="020B0503020204020204" pitchFamily="34" charset="-122"/>
              </a:rPr>
              <a:t>7.01%</a:t>
            </a:r>
            <a:r>
              <a:rPr lang="zh-CN" altLang="en-US" b="0" i="0" dirty="0">
                <a:solidFill>
                  <a:srgbClr val="000000"/>
                </a:solidFill>
                <a:effectLst/>
                <a:latin typeface="微软雅黑" panose="020B0503020204020204" pitchFamily="34" charset="-122"/>
                <a:ea typeface="微软雅黑" panose="020B0503020204020204" pitchFamily="34" charset="-122"/>
              </a:rPr>
              <a:t>；纤维级库存环比跌</a:t>
            </a:r>
            <a:r>
              <a:rPr lang="en-US" altLang="zh-CN" b="0" i="0" dirty="0">
                <a:solidFill>
                  <a:srgbClr val="000000"/>
                </a:solidFill>
                <a:effectLst/>
                <a:latin typeface="微软雅黑" panose="020B0503020204020204" pitchFamily="34" charset="-122"/>
                <a:ea typeface="微软雅黑" panose="020B0503020204020204" pitchFamily="34" charset="-122"/>
              </a:rPr>
              <a:t>16.37%</a:t>
            </a:r>
            <a:r>
              <a:rPr lang="zh-CN" altLang="en-US" b="0" i="0" dirty="0">
                <a:solidFill>
                  <a:srgbClr val="000000"/>
                </a:solidFill>
                <a:effectLst/>
                <a:latin typeface="微软雅黑" panose="020B0503020204020204" pitchFamily="34" charset="-122"/>
                <a:ea typeface="微软雅黑" panose="020B0503020204020204" pitchFamily="34" charset="-122"/>
              </a:rPr>
              <a:t>。</a:t>
            </a:r>
            <a:endParaRPr kern="1200" dirty="0">
              <a:latin typeface="+mn-lt"/>
              <a:ea typeface="+mn-ea"/>
              <a:cs typeface="+mn-cs"/>
            </a:endParaRPr>
          </a:p>
        </p:txBody>
      </p:sp>
      <p:sp>
        <p:nvSpPr>
          <p:cNvPr id="46091" name="文本占位符 11">
            <a:extLst>
              <a:ext uri="{FF2B5EF4-FFF2-40B4-BE49-F238E27FC236}">
                <a16:creationId xmlns:a16="http://schemas.microsoft.com/office/drawing/2014/main" id="{D70CFF3F-6682-784B-B4BA-9223A4E37849}"/>
              </a:ext>
            </a:extLst>
          </p:cNvPr>
          <p:cNvSpPr>
            <a:spLocks noGrp="1"/>
          </p:cNvSpPr>
          <p:nvPr>
            <p:ph type="body" sz="quarter" idx="41"/>
          </p:nvPr>
        </p:nvSpPr>
        <p:spPr>
          <a:xfrm>
            <a:off x="3656785" y="4424000"/>
            <a:ext cx="7354888" cy="641350"/>
          </a:xfrm>
          <a:noFill/>
          <a:ln>
            <a:noFill/>
          </a:ln>
        </p:spPr>
        <p:txBody>
          <a:bodyPr anchor="t" anchorCtr="0"/>
          <a:lstStyle/>
          <a:p>
            <a:pPr defTabSz="914400">
              <a:buClrTx/>
              <a:buSzTx/>
            </a:pPr>
            <a:r>
              <a:rPr lang="zh-CN" altLang="en-US" kern="1200" dirty="0">
                <a:latin typeface="+mn-lt"/>
                <a:ea typeface="+mn-ea"/>
                <a:cs typeface="+mn-cs"/>
              </a:rPr>
              <a:t>装置开工提升，新增产能投放，</a:t>
            </a:r>
            <a:r>
              <a:rPr lang="zh-CN" altLang="en-US" dirty="0"/>
              <a:t>周度供应再创新高</a:t>
            </a:r>
            <a:r>
              <a:rPr lang="zh-CN" altLang="en-US" kern="1200" dirty="0">
                <a:latin typeface="+mn-lt"/>
                <a:ea typeface="+mn-ea"/>
                <a:cs typeface="+mn-cs"/>
              </a:rPr>
              <a:t>，下游</a:t>
            </a:r>
            <a:r>
              <a:rPr lang="zh-CN" altLang="en-US" dirty="0"/>
              <a:t>开工小幅上涨，需求跟进乏力</a:t>
            </a:r>
            <a:r>
              <a:rPr lang="zh-CN" altLang="en-US" kern="1200" dirty="0">
                <a:latin typeface="+mn-lt"/>
                <a:ea typeface="+mn-ea"/>
                <a:cs typeface="+mn-cs"/>
              </a:rPr>
              <a:t>。基本面压力较大，但有政策支撑难深跌，预计</a:t>
            </a:r>
            <a:r>
              <a:rPr lang="en-US" altLang="zh-CN" kern="1200" dirty="0">
                <a:latin typeface="+mn-lt"/>
                <a:ea typeface="+mn-ea"/>
                <a:cs typeface="+mn-cs"/>
              </a:rPr>
              <a:t>01</a:t>
            </a:r>
            <a:r>
              <a:rPr lang="zh-CN" altLang="en-US" kern="1200" dirty="0">
                <a:latin typeface="+mn-lt"/>
                <a:ea typeface="+mn-ea"/>
                <a:cs typeface="+mn-cs"/>
              </a:rPr>
              <a:t>合约震荡偏弱。</a:t>
            </a:r>
          </a:p>
        </p:txBody>
      </p:sp>
      <p:sp>
        <p:nvSpPr>
          <p:cNvPr id="46092" name="文本占位符 12">
            <a:extLst>
              <a:ext uri="{FF2B5EF4-FFF2-40B4-BE49-F238E27FC236}">
                <a16:creationId xmlns:a16="http://schemas.microsoft.com/office/drawing/2014/main" id="{2DB05B6A-3650-AACA-1CA3-8BDCE81E6FAB}"/>
              </a:ext>
            </a:extLst>
          </p:cNvPr>
          <p:cNvSpPr>
            <a:spLocks noGrp="1"/>
          </p:cNvSpPr>
          <p:nvPr>
            <p:ph type="body" sz="quarter" idx="42"/>
          </p:nvPr>
        </p:nvSpPr>
        <p:spPr>
          <a:xfrm>
            <a:off x="3598863" y="5400675"/>
            <a:ext cx="6997700" cy="642938"/>
          </a:xfrm>
          <a:noFill/>
          <a:ln>
            <a:noFill/>
          </a:ln>
        </p:spPr>
        <p:txBody>
          <a:bodyPr anchor="t" anchorCtr="0"/>
          <a:lstStyle/>
          <a:p>
            <a:pPr defTabSz="914400">
              <a:buClrTx/>
              <a:buSzTx/>
            </a:pPr>
            <a:r>
              <a:rPr lang="zh-CN" altLang="en-US" kern="1200" dirty="0">
                <a:latin typeface="+mn-lt"/>
                <a:ea typeface="+mn-ea"/>
                <a:cs typeface="+mn-cs"/>
              </a:rPr>
              <a:t>宏观、原油，地缘政治，出口</a:t>
            </a:r>
            <a:r>
              <a:rPr lang="en-US" altLang="zh-CN" dirty="0"/>
              <a:t>,</a:t>
            </a:r>
            <a:r>
              <a:rPr lang="zh-CN" altLang="en-US" kern="1200" dirty="0">
                <a:latin typeface="+mn-lt"/>
                <a:ea typeface="+mn-ea"/>
                <a:cs typeface="+mn-cs"/>
              </a:rPr>
              <a:t>上游装置恢复情况等</a:t>
            </a:r>
          </a:p>
          <a:p>
            <a:pPr defTabSz="914400">
              <a:buClrTx/>
              <a:buSzTx/>
            </a:pPr>
            <a:endParaRPr lang="zh-CN" altLang="en-US" kern="1200" dirty="0">
              <a:latin typeface="+mn-lt"/>
              <a:ea typeface="+mn-ea"/>
              <a:cs typeface="+mn-cs"/>
            </a:endParaRPr>
          </a:p>
        </p:txBody>
      </p:sp>
      <p:sp>
        <p:nvSpPr>
          <p:cNvPr id="46093" name="标题 13">
            <a:extLst>
              <a:ext uri="{FF2B5EF4-FFF2-40B4-BE49-F238E27FC236}">
                <a16:creationId xmlns:a16="http://schemas.microsoft.com/office/drawing/2014/main" id="{B64EAFFE-FEF3-E7CD-065E-39D4DFBCD1DE}"/>
              </a:ext>
            </a:extLst>
          </p:cNvPr>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PP</a:t>
            </a:r>
            <a:r>
              <a:rPr lang="zh-CN" altLang="en-US" kern="1200" dirty="0">
                <a:latin typeface="+mj-lt"/>
                <a:ea typeface="+mj-ea"/>
                <a:cs typeface="+mj-cs"/>
              </a:rPr>
              <a:t>：新产能投放</a:t>
            </a:r>
          </a:p>
        </p:txBody>
      </p:sp>
    </p:spTree>
    <p:extLst>
      <p:ext uri="{BB962C8B-B14F-4D97-AF65-F5344CB8AC3E}">
        <p14:creationId xmlns:p14="http://schemas.microsoft.com/office/powerpoint/2010/main" val="5712419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328613" y="107950"/>
            <a:ext cx="10390187" cy="458788"/>
          </a:xfrm>
          <a:noFill/>
          <a:ln>
            <a:noFill/>
          </a:ln>
        </p:spPr>
        <p:txBody>
          <a:bodyPr anchor="t" anchorCtr="0"/>
          <a:lstStyle/>
          <a:p>
            <a:pPr defTabSz="914400">
              <a:buNone/>
            </a:pPr>
            <a:r>
              <a:rPr lang="zh-CN" altLang="en-US" kern="1200" dirty="0">
                <a:latin typeface="+mj-lt"/>
                <a:ea typeface="+mj-ea"/>
                <a:cs typeface="+mj-cs"/>
              </a:rPr>
              <a:t>成本利润</a:t>
            </a:r>
          </a:p>
        </p:txBody>
      </p:sp>
      <p:pic>
        <p:nvPicPr>
          <p:cNvPr id="2" name="图片 1">
            <a:extLst>
              <a:ext uri="{FF2B5EF4-FFF2-40B4-BE49-F238E27FC236}">
                <a16:creationId xmlns:a16="http://schemas.microsoft.com/office/drawing/2014/main" id="{0FC2D300-EBEB-DE19-5AAD-D76E016BB517}"/>
              </a:ext>
            </a:extLst>
          </p:cNvPr>
          <p:cNvPicPr>
            <a:picLocks noChangeAspect="1"/>
          </p:cNvPicPr>
          <p:nvPr/>
        </p:nvPicPr>
        <p:blipFill>
          <a:blip r:embed="rId3"/>
          <a:stretch>
            <a:fillRect/>
          </a:stretch>
        </p:blipFill>
        <p:spPr>
          <a:xfrm>
            <a:off x="1011495" y="1060498"/>
            <a:ext cx="10169009" cy="473700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328613" y="107950"/>
            <a:ext cx="10390187" cy="458788"/>
          </a:xfrm>
          <a:noFill/>
          <a:ln>
            <a:noFill/>
          </a:ln>
        </p:spPr>
        <p:txBody>
          <a:bodyPr anchor="t" anchorCtr="0"/>
          <a:lstStyle/>
          <a:p>
            <a:pPr defTabSz="914400">
              <a:buNone/>
            </a:pPr>
            <a:r>
              <a:rPr lang="en-US" altLang="zh-CN" kern="1200" dirty="0">
                <a:latin typeface="+mj-lt"/>
                <a:ea typeface="+mj-ea"/>
                <a:cs typeface="+mj-cs"/>
              </a:rPr>
              <a:t>PP</a:t>
            </a:r>
            <a:r>
              <a:rPr lang="zh-CN" altLang="en-US" kern="1200" dirty="0">
                <a:latin typeface="+mj-lt"/>
                <a:ea typeface="+mj-ea"/>
                <a:cs typeface="+mj-cs"/>
              </a:rPr>
              <a:t>供应</a:t>
            </a:r>
          </a:p>
        </p:txBody>
      </p:sp>
      <p:pic>
        <p:nvPicPr>
          <p:cNvPr id="4" name="图片 3">
            <a:extLst>
              <a:ext uri="{FF2B5EF4-FFF2-40B4-BE49-F238E27FC236}">
                <a16:creationId xmlns:a16="http://schemas.microsoft.com/office/drawing/2014/main" id="{D20C43E3-0C79-4CC4-7F59-937172EF0032}"/>
              </a:ext>
            </a:extLst>
          </p:cNvPr>
          <p:cNvPicPr>
            <a:picLocks noChangeAspect="1"/>
          </p:cNvPicPr>
          <p:nvPr/>
        </p:nvPicPr>
        <p:blipFill>
          <a:blip r:embed="rId2"/>
          <a:stretch>
            <a:fillRect/>
          </a:stretch>
        </p:blipFill>
        <p:spPr>
          <a:xfrm>
            <a:off x="1459590" y="850168"/>
            <a:ext cx="9272820" cy="5157663"/>
          </a:xfrm>
          <a:prstGeom prst="rect">
            <a:avLst/>
          </a:prstGeom>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484848"/>
      </a:dk1>
      <a:lt1>
        <a:srgbClr val="FFFFFF"/>
      </a:lt1>
      <a:dk2>
        <a:srgbClr val="9E9E9E"/>
      </a:dk2>
      <a:lt2>
        <a:srgbClr val="FFFFFF"/>
      </a:lt2>
      <a:accent1>
        <a:srgbClr val="D32F2F"/>
      </a:accent1>
      <a:accent2>
        <a:srgbClr val="D32F2F"/>
      </a:accent2>
      <a:accent3>
        <a:srgbClr val="9E9E9E"/>
      </a:accent3>
      <a:accent4>
        <a:srgbClr val="E0E0E0"/>
      </a:accent4>
      <a:accent5>
        <a:srgbClr val="FFFFFF"/>
      </a:accent5>
      <a:accent6>
        <a:srgbClr val="D32F2F"/>
      </a:accent6>
      <a:hlink>
        <a:srgbClr val="D32F2F"/>
      </a:hlink>
      <a:folHlink>
        <a:srgbClr val="D32F2F"/>
      </a:folHlink>
    </a:clrScheme>
    <a:fontScheme name="自定义 1">
      <a:majorFont>
        <a:latin typeface="微软雅黑"/>
        <a:ea typeface="微软雅黑"/>
        <a:cs typeface=""/>
      </a:majorFont>
      <a:minorFont>
        <a:latin typeface="微软雅黑"/>
        <a:ea typeface="微软雅黑"/>
        <a:cs typeface=""/>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484848"/>
      </a:dk1>
      <a:lt1>
        <a:srgbClr val="FFFFFF"/>
      </a:lt1>
      <a:dk2>
        <a:srgbClr val="9E9E9E"/>
      </a:dk2>
      <a:lt2>
        <a:srgbClr val="FFFFFF"/>
      </a:lt2>
      <a:accent1>
        <a:srgbClr val="D32F2F"/>
      </a:accent1>
      <a:accent2>
        <a:srgbClr val="D32F2F"/>
      </a:accent2>
      <a:accent3>
        <a:srgbClr val="9E9E9E"/>
      </a:accent3>
      <a:accent4>
        <a:srgbClr val="E0E0E0"/>
      </a:accent4>
      <a:accent5>
        <a:srgbClr val="FFFFFF"/>
      </a:accent5>
      <a:accent6>
        <a:srgbClr val="D32F2F"/>
      </a:accent6>
      <a:hlink>
        <a:srgbClr val="D32F2F"/>
      </a:hlink>
      <a:folHlink>
        <a:srgbClr val="D32F2F"/>
      </a:folHlink>
    </a:clrScheme>
    <a:fontScheme name="自定义 1">
      <a:majorFont>
        <a:latin typeface="微软雅黑"/>
        <a:ea typeface="微软雅黑"/>
        <a:cs typeface=""/>
      </a:majorFont>
      <a:minorFont>
        <a:latin typeface="微软雅黑"/>
        <a:ea typeface="微软雅黑"/>
        <a:cs typeface=""/>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4233</TotalTime>
  <Words>1441</Words>
  <Application>Microsoft Office PowerPoint</Application>
  <PresentationFormat>宽屏</PresentationFormat>
  <Paragraphs>69</Paragraphs>
  <Slides>17</Slides>
  <Notes>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17</vt:i4>
      </vt:variant>
    </vt:vector>
  </HeadingPairs>
  <TitlesOfParts>
    <vt:vector size="24" baseType="lpstr">
      <vt:lpstr>等线</vt:lpstr>
      <vt:lpstr>楷体</vt:lpstr>
      <vt:lpstr>微软雅黑</vt:lpstr>
      <vt:lpstr>Arial</vt:lpstr>
      <vt:lpstr>Calibri</vt:lpstr>
      <vt:lpstr>Office 主题​​</vt:lpstr>
      <vt:lpstr>1_Office 主题​​</vt:lpstr>
      <vt:lpstr>需求边际改善，下行空间有限</vt:lpstr>
      <vt:lpstr>甲醇：国内外供应回归</vt:lpstr>
      <vt:lpstr>供应端开工</vt:lpstr>
      <vt:lpstr>库存与订单</vt:lpstr>
      <vt:lpstr>下游需求</vt:lpstr>
      <vt:lpstr>成本利润</vt:lpstr>
      <vt:lpstr>PP：新产能投放</vt:lpstr>
      <vt:lpstr>成本利润</vt:lpstr>
      <vt:lpstr>PP供应</vt:lpstr>
      <vt:lpstr>PP产业库存</vt:lpstr>
      <vt:lpstr>PP下游开工率</vt:lpstr>
      <vt:lpstr>LLDPE：库存偏低</vt:lpstr>
      <vt:lpstr>PE供应</vt:lpstr>
      <vt:lpstr>PE库存</vt:lpstr>
      <vt:lpstr>PE下游需求</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k15664</dc:creator>
  <cp:lastModifiedBy>MA8200</cp:lastModifiedBy>
  <cp:revision>861</cp:revision>
  <dcterms:created xsi:type="dcterms:W3CDTF">2021-05-06T06:08:00Z</dcterms:created>
  <dcterms:modified xsi:type="dcterms:W3CDTF">2025-09-01T01:28:44Z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B955E5C13CC0446194DA85DB1528DAD5</vt:lpwstr>
  </property>
</Properties>
</file>